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1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5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07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26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83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14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4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0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93C15-7021-4307-A598-B31988F96E9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5EC34-1074-4C1B-8261-B105D42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Canon of Scripture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Church History-14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33599"/>
            <a:ext cx="8115300" cy="40850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/>
              <a:t>What does “canon” mean?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It comes from a Greek word that means “measuring rod”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The canon of Scripture are those written documents that measure up to the qualifications of Scripture—it is the list of books that Christians believe to be inspired and authoritative</a:t>
            </a:r>
            <a:endParaRPr lang="en-US" sz="2400" dirty="0"/>
          </a:p>
        </p:txBody>
      </p:sp>
      <p:pic>
        <p:nvPicPr>
          <p:cNvPr id="1028" name="Picture 4" descr="https://upload.wikimedia.org/wikipedia/commons/thumb/e/ef/Measurement_instrument_IMG_4398-2.jpg/220px-Measurement_instrument_IMG_4398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11737"/>
            <a:ext cx="2743200" cy="18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49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 canon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905001"/>
            <a:ext cx="8115300" cy="4313686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2400" dirty="0" smtClean="0"/>
              <a:t>Many documents about Jesus and the Christian faith were written in the time of the early church; as the generations got farther and farther from the first century, they used these documents as their main source of information about true Christianity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Heresies that began to circulate made it necessary to identify which writings were really authoritative and which ones were not</a:t>
            </a:r>
          </a:p>
          <a:p>
            <a:endParaRPr lang="en-US" dirty="0"/>
          </a:p>
        </p:txBody>
      </p:sp>
      <p:pic>
        <p:nvPicPr>
          <p:cNvPr id="4" name="Picture 2" descr="http://2.bp.blogspot.com/-sMrgaYTapJ8/TzpZbjGnJlI/AAAAAAAAARU/M5NRBwnsGKk/s1600/scro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257800"/>
            <a:ext cx="2027544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2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Formation of the Canon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Christians accepted the Jewish Scripture as God’s Word, calling it the Old Testament. </a:t>
            </a:r>
            <a:endParaRPr lang="en-US" altLang="en-US" sz="2400" dirty="0" smtClean="0"/>
          </a:p>
          <a:p>
            <a:r>
              <a:rPr lang="en-US" altLang="en-US" sz="2400" dirty="0" smtClean="0"/>
              <a:t>Tests for the authenticity of New Testament writings:</a:t>
            </a:r>
            <a:br>
              <a:rPr lang="en-US" altLang="en-US" sz="2400" dirty="0" smtClean="0"/>
            </a:br>
            <a:endParaRPr lang="en-US" altLang="en-US" sz="2400" dirty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2400" dirty="0"/>
              <a:t>Was it written by an apostle or someone close to </a:t>
            </a:r>
            <a:r>
              <a:rPr lang="en-US" altLang="en-US" sz="2400" dirty="0" smtClean="0"/>
              <a:t>an </a:t>
            </a:r>
            <a:r>
              <a:rPr lang="en-US" altLang="en-US" sz="2400" dirty="0" smtClean="0"/>
              <a:t>apostle?</a:t>
            </a:r>
            <a:endParaRPr lang="en-US" altLang="en-US" sz="2400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dirty="0"/>
              <a:t>Is it widely used in Christian worship?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dirty="0"/>
              <a:t>Does it have power?</a:t>
            </a:r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2050" name="Picture 2" descr="https://keithnicolas.files.wordpress.com/2013/06/bibleo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462" y="5105400"/>
            <a:ext cx="2641343" cy="1590676"/>
          </a:xfrm>
          <a:prstGeom prst="roundRect">
            <a:avLst>
              <a:gd name="adj" fmla="val 274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126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981" y="762000"/>
            <a:ext cx="6457950" cy="1293028"/>
          </a:xfrm>
        </p:spPr>
        <p:txBody>
          <a:bodyPr/>
          <a:lstStyle/>
          <a:p>
            <a:r>
              <a:rPr lang="en-US" altLang="en-US" dirty="0"/>
              <a:t>The Formation of the Canon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Many books, such as the Gnostic Gospel of Thomas, were never seriously considered for inclusion in the canon. </a:t>
            </a:r>
          </a:p>
          <a:p>
            <a:r>
              <a:rPr lang="en-US" altLang="en-US" sz="2400" dirty="0"/>
              <a:t>Most New Testament books were accepted practically from the start.</a:t>
            </a:r>
          </a:p>
          <a:p>
            <a:pPr lvl="1"/>
            <a:r>
              <a:rPr lang="en-US" altLang="en-US" sz="2400" dirty="0"/>
              <a:t>The four gospels</a:t>
            </a:r>
          </a:p>
          <a:p>
            <a:pPr lvl="1"/>
            <a:r>
              <a:rPr lang="en-US" altLang="en-US" sz="2400" dirty="0"/>
              <a:t>Acts</a:t>
            </a:r>
          </a:p>
          <a:p>
            <a:pPr lvl="1"/>
            <a:r>
              <a:rPr lang="en-US" altLang="en-US" sz="2400" dirty="0"/>
              <a:t>Paul’s epistles</a:t>
            </a:r>
          </a:p>
          <a:p>
            <a:pPr lvl="1"/>
            <a:r>
              <a:rPr lang="en-US" altLang="en-US" sz="2400" dirty="0"/>
              <a:t>1 John</a:t>
            </a:r>
          </a:p>
          <a:p>
            <a:pPr lvl="1"/>
            <a:r>
              <a:rPr lang="en-US" altLang="en-US" sz="2400" dirty="0"/>
              <a:t>Revelation</a:t>
            </a:r>
          </a:p>
          <a:p>
            <a:endParaRPr lang="en-US" dirty="0"/>
          </a:p>
        </p:txBody>
      </p:sp>
      <p:pic>
        <p:nvPicPr>
          <p:cNvPr id="4" name="Picture 2" descr="https://keithnicolas.files.wordpress.com/2013/06/bibleof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4800"/>
            <a:ext cx="3400531" cy="2047876"/>
          </a:xfrm>
          <a:prstGeom prst="roundRect">
            <a:avLst>
              <a:gd name="adj" fmla="val 274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8958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Formation of the Canon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905000"/>
            <a:ext cx="8115300" cy="4571999"/>
          </a:xfrm>
        </p:spPr>
        <p:txBody>
          <a:bodyPr/>
          <a:lstStyle/>
          <a:p>
            <a:r>
              <a:rPr lang="en-US" altLang="en-US" sz="2400" dirty="0"/>
              <a:t>Other books were more controversial. </a:t>
            </a:r>
          </a:p>
          <a:p>
            <a:pPr lvl="1"/>
            <a:r>
              <a:rPr lang="en-US" altLang="en-US" sz="2400" dirty="0"/>
              <a:t>Some were eventually accepted.</a:t>
            </a:r>
          </a:p>
          <a:p>
            <a:pPr lvl="2"/>
            <a:r>
              <a:rPr lang="en-US" altLang="en-US" sz="2000" dirty="0"/>
              <a:t>Hebrews</a:t>
            </a:r>
          </a:p>
          <a:p>
            <a:pPr lvl="2"/>
            <a:r>
              <a:rPr lang="en-US" altLang="en-US" sz="2000" dirty="0"/>
              <a:t>James</a:t>
            </a:r>
          </a:p>
          <a:p>
            <a:pPr lvl="2"/>
            <a:r>
              <a:rPr lang="en-US" altLang="en-US" sz="2000" dirty="0"/>
              <a:t>1 and 2 Peter</a:t>
            </a:r>
          </a:p>
          <a:p>
            <a:pPr lvl="2"/>
            <a:r>
              <a:rPr lang="en-US" altLang="en-US" sz="2000" dirty="0"/>
              <a:t>2 and 3 John</a:t>
            </a:r>
          </a:p>
          <a:p>
            <a:pPr lvl="2"/>
            <a:r>
              <a:rPr lang="en-US" altLang="en-US" sz="2000" dirty="0"/>
              <a:t>Jude</a:t>
            </a:r>
          </a:p>
          <a:p>
            <a:pPr lvl="1"/>
            <a:r>
              <a:rPr lang="en-US" altLang="en-US" sz="2400" dirty="0"/>
              <a:t>Others were not</a:t>
            </a:r>
          </a:p>
          <a:p>
            <a:pPr lvl="2"/>
            <a:r>
              <a:rPr lang="en-US" altLang="en-US" sz="2000" dirty="0"/>
              <a:t>The Shepherd of </a:t>
            </a:r>
            <a:r>
              <a:rPr lang="en-US" altLang="en-US" sz="2000" dirty="0" err="1"/>
              <a:t>Hermas</a:t>
            </a:r>
            <a:endParaRPr lang="en-US" altLang="en-US" sz="2000" dirty="0"/>
          </a:p>
          <a:p>
            <a:pPr lvl="2"/>
            <a:r>
              <a:rPr lang="en-US" altLang="en-US" sz="2000" dirty="0"/>
              <a:t>Letter of Barnabas</a:t>
            </a:r>
          </a:p>
          <a:p>
            <a:pPr lvl="2"/>
            <a:r>
              <a:rPr lang="en-US" altLang="en-US" sz="2000" dirty="0"/>
              <a:t>Revelation of Peter</a:t>
            </a:r>
          </a:p>
          <a:p>
            <a:r>
              <a:rPr lang="en-US" altLang="en-US" sz="2400" b="1" dirty="0"/>
              <a:t>The canon as we have it was fixed by about </a:t>
            </a:r>
            <a:r>
              <a:rPr lang="en-US" altLang="en-US" sz="2400" b="1" u="sng" dirty="0"/>
              <a:t>400</a:t>
            </a:r>
            <a:r>
              <a:rPr lang="en-US" altLang="en-US" sz="2400" b="1" dirty="0"/>
              <a:t>. </a:t>
            </a:r>
          </a:p>
          <a:p>
            <a:endParaRPr lang="en-US" dirty="0"/>
          </a:p>
        </p:txBody>
      </p:sp>
      <p:pic>
        <p:nvPicPr>
          <p:cNvPr id="4098" name="Picture 2" descr="http://greatsite.com/images/rarebooks/heirloom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09" y="3124200"/>
            <a:ext cx="2881292" cy="180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7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-swir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Theme-swirl</Template>
  <TotalTime>160</TotalTime>
  <Words>250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Theme-swirl</vt:lpstr>
      <vt:lpstr>The Canon of Scripture</vt:lpstr>
      <vt:lpstr>The Canon</vt:lpstr>
      <vt:lpstr>Need for a canon</vt:lpstr>
      <vt:lpstr>The Formation of the Canon</vt:lpstr>
      <vt:lpstr>The Formation of the Canon</vt:lpstr>
      <vt:lpstr>The Formation of the Canon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Canon of Scripture</dc:title>
  <dc:creator>KMyers</dc:creator>
  <cp:lastModifiedBy>KMyers</cp:lastModifiedBy>
  <cp:revision>9</cp:revision>
  <dcterms:created xsi:type="dcterms:W3CDTF">2015-09-14T19:51:55Z</dcterms:created>
  <dcterms:modified xsi:type="dcterms:W3CDTF">2015-09-15T13:18:07Z</dcterms:modified>
</cp:coreProperties>
</file>