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7" r:id="rId4"/>
    <p:sldId id="260" r:id="rId5"/>
    <p:sldId id="259" r:id="rId6"/>
    <p:sldId id="261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C9294-7758-4FA2-AEB2-F49C40F149C3}" type="doc">
      <dgm:prSet loTypeId="urn:microsoft.com/office/officeart/2005/8/layout/arrow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0853FD-FDCF-4C45-B531-D87D40A4DB4C}">
      <dgm:prSet phldrT="[Text]" custT="1"/>
      <dgm:spPr/>
      <dgm:t>
        <a:bodyPr/>
        <a:lstStyle/>
        <a:p>
          <a:r>
            <a:rPr lang="en-US" sz="2400" b="1" dirty="0" smtClean="0"/>
            <a:t>Latin</a:t>
          </a:r>
        </a:p>
        <a:p>
          <a:r>
            <a:rPr lang="en-US" sz="2400" b="1" dirty="0" smtClean="0"/>
            <a:t>Latin/Germanic</a:t>
          </a:r>
        </a:p>
        <a:p>
          <a:r>
            <a:rPr lang="en-US" sz="2400" b="1" dirty="0" smtClean="0"/>
            <a:t>Germanic tribes</a:t>
          </a:r>
        </a:p>
        <a:p>
          <a:r>
            <a:rPr lang="en-US" sz="2400" b="1" dirty="0" smtClean="0"/>
            <a:t>Western theology</a:t>
          </a:r>
        </a:p>
        <a:p>
          <a:r>
            <a:rPr lang="en-US" sz="2400" b="1" dirty="0" smtClean="0"/>
            <a:t>“Authority” of pope</a:t>
          </a:r>
          <a:endParaRPr lang="en-US" sz="2400" b="1" dirty="0"/>
        </a:p>
      </dgm:t>
    </dgm:pt>
    <dgm:pt modelId="{633E448E-082F-47AB-9E5D-0A9AC7D2A504}" type="parTrans" cxnId="{265E0B97-A100-442C-A133-F0156413C6AC}">
      <dgm:prSet/>
      <dgm:spPr/>
      <dgm:t>
        <a:bodyPr/>
        <a:lstStyle/>
        <a:p>
          <a:endParaRPr lang="en-US"/>
        </a:p>
      </dgm:t>
    </dgm:pt>
    <dgm:pt modelId="{899015D6-31D1-4BB7-98A4-BDAD528DDFED}" type="sibTrans" cxnId="{265E0B97-A100-442C-A133-F0156413C6AC}">
      <dgm:prSet/>
      <dgm:spPr/>
      <dgm:t>
        <a:bodyPr/>
        <a:lstStyle/>
        <a:p>
          <a:endParaRPr lang="en-US"/>
        </a:p>
      </dgm:t>
    </dgm:pt>
    <dgm:pt modelId="{93738AD5-50CD-4611-9D6D-F27F0B7B5372}">
      <dgm:prSet phldrT="[Text]" custT="1"/>
      <dgm:spPr/>
      <dgm:t>
        <a:bodyPr/>
        <a:lstStyle/>
        <a:p>
          <a:r>
            <a:rPr lang="en-US" sz="2400" b="1" dirty="0" smtClean="0"/>
            <a:t>Greek</a:t>
          </a:r>
        </a:p>
        <a:p>
          <a:r>
            <a:rPr lang="en-US" sz="2400" b="1" dirty="0" smtClean="0"/>
            <a:t>Greek/Slavic</a:t>
          </a:r>
        </a:p>
        <a:p>
          <a:r>
            <a:rPr lang="en-US" sz="2400" b="1" dirty="0" smtClean="0"/>
            <a:t>Byzantine Empire</a:t>
          </a:r>
        </a:p>
        <a:p>
          <a:r>
            <a:rPr lang="en-US" sz="2400" b="1" dirty="0" smtClean="0"/>
            <a:t>Eastern theology</a:t>
          </a:r>
        </a:p>
        <a:p>
          <a:r>
            <a:rPr lang="en-US" sz="2200" b="1" dirty="0" smtClean="0"/>
            <a:t>“Authority” of Patriarch</a:t>
          </a:r>
          <a:endParaRPr lang="en-US" sz="2200" b="1" dirty="0"/>
        </a:p>
      </dgm:t>
    </dgm:pt>
    <dgm:pt modelId="{BA476F10-4718-4729-ACED-789FC6250338}" type="parTrans" cxnId="{F3415428-B421-4820-9529-47014068F02B}">
      <dgm:prSet/>
      <dgm:spPr/>
      <dgm:t>
        <a:bodyPr/>
        <a:lstStyle/>
        <a:p>
          <a:endParaRPr lang="en-US"/>
        </a:p>
      </dgm:t>
    </dgm:pt>
    <dgm:pt modelId="{813E9DB3-7E7C-4522-AB1F-3824F4738C53}" type="sibTrans" cxnId="{F3415428-B421-4820-9529-47014068F02B}">
      <dgm:prSet/>
      <dgm:spPr/>
      <dgm:t>
        <a:bodyPr/>
        <a:lstStyle/>
        <a:p>
          <a:endParaRPr lang="en-US"/>
        </a:p>
      </dgm:t>
    </dgm:pt>
    <dgm:pt modelId="{F98FED1B-A800-4D53-B8A0-0C793B94C137}" type="pres">
      <dgm:prSet presAssocID="{D69C9294-7758-4FA2-AEB2-F49C40F149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F545E8-91A3-418D-9364-A4F30C2ABEBF}" type="pres">
      <dgm:prSet presAssocID="{260853FD-FDCF-4C45-B531-D87D40A4DB4C}" presName="arrow" presStyleLbl="node1" presStyleIdx="0" presStyleCnt="2" custScaleX="122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E1571-19CC-42F7-ACD9-480EF9A087C1}" type="pres">
      <dgm:prSet presAssocID="{93738AD5-50CD-4611-9D6D-F27F0B7B5372}" presName="arrow" presStyleLbl="node1" presStyleIdx="1" presStyleCnt="2" custScaleX="124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15428-B421-4820-9529-47014068F02B}" srcId="{D69C9294-7758-4FA2-AEB2-F49C40F149C3}" destId="{93738AD5-50CD-4611-9D6D-F27F0B7B5372}" srcOrd="1" destOrd="0" parTransId="{BA476F10-4718-4729-ACED-789FC6250338}" sibTransId="{813E9DB3-7E7C-4522-AB1F-3824F4738C53}"/>
    <dgm:cxn modelId="{265E0B97-A100-442C-A133-F0156413C6AC}" srcId="{D69C9294-7758-4FA2-AEB2-F49C40F149C3}" destId="{260853FD-FDCF-4C45-B531-D87D40A4DB4C}" srcOrd="0" destOrd="0" parTransId="{633E448E-082F-47AB-9E5D-0A9AC7D2A504}" sibTransId="{899015D6-31D1-4BB7-98A4-BDAD528DDFED}"/>
    <dgm:cxn modelId="{576BF965-B8C9-4DE0-ADF9-912D59503E5D}" type="presOf" srcId="{260853FD-FDCF-4C45-B531-D87D40A4DB4C}" destId="{F7F545E8-91A3-418D-9364-A4F30C2ABEBF}" srcOrd="0" destOrd="0" presId="urn:microsoft.com/office/officeart/2005/8/layout/arrow1"/>
    <dgm:cxn modelId="{825045ED-468F-4222-B817-19D9ACB8BD9D}" type="presOf" srcId="{93738AD5-50CD-4611-9D6D-F27F0B7B5372}" destId="{C30E1571-19CC-42F7-ACD9-480EF9A087C1}" srcOrd="0" destOrd="0" presId="urn:microsoft.com/office/officeart/2005/8/layout/arrow1"/>
    <dgm:cxn modelId="{B1F07A39-2008-4111-9BA8-0BD99682AF32}" type="presOf" srcId="{D69C9294-7758-4FA2-AEB2-F49C40F149C3}" destId="{F98FED1B-A800-4D53-B8A0-0C793B94C137}" srcOrd="0" destOrd="0" presId="urn:microsoft.com/office/officeart/2005/8/layout/arrow1"/>
    <dgm:cxn modelId="{04FD8231-D502-4824-B1B1-B22ABF3F9BD5}" type="presParOf" srcId="{F98FED1B-A800-4D53-B8A0-0C793B94C137}" destId="{F7F545E8-91A3-418D-9364-A4F30C2ABEBF}" srcOrd="0" destOrd="0" presId="urn:microsoft.com/office/officeart/2005/8/layout/arrow1"/>
    <dgm:cxn modelId="{5CDCC343-F2CF-44E7-8EC1-3138FC393374}" type="presParOf" srcId="{F98FED1B-A800-4D53-B8A0-0C793B94C137}" destId="{C30E1571-19CC-42F7-ACD9-480EF9A087C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545E8-91A3-418D-9364-A4F30C2ABEBF}">
      <dsp:nvSpPr>
        <dsp:cNvPr id="0" name=""/>
        <dsp:cNvSpPr/>
      </dsp:nvSpPr>
      <dsp:spPr>
        <a:xfrm rot="16200000">
          <a:off x="-494366" y="659103"/>
          <a:ext cx="5181596" cy="424439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Latin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Latin/Germanic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Germanic tribes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Western theology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“Authority” of pope</a:t>
          </a:r>
          <a:endParaRPr lang="en-US" sz="2400" b="1" kern="1200" dirty="0"/>
        </a:p>
      </dsp:txBody>
      <dsp:txXfrm rot="5400000">
        <a:off x="717006" y="1485899"/>
        <a:ext cx="3501623" cy="2590798"/>
      </dsp:txXfrm>
    </dsp:sp>
    <dsp:sp modelId="{C30E1571-19CC-42F7-ACD9-480EF9A087C1}">
      <dsp:nvSpPr>
        <dsp:cNvPr id="0" name=""/>
        <dsp:cNvSpPr/>
      </dsp:nvSpPr>
      <dsp:spPr>
        <a:xfrm rot="5400000">
          <a:off x="4123630" y="659103"/>
          <a:ext cx="5286135" cy="4244392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2565567"/>
            <a:satOff val="-32532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Greek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Greek/Slavic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Byzantine Empire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Eastern theology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“Authority” of Patriarch</a:t>
          </a:r>
          <a:endParaRPr lang="en-US" sz="2200" b="1" kern="1200" dirty="0"/>
        </a:p>
      </dsp:txBody>
      <dsp:txXfrm rot="-5400000">
        <a:off x="4644502" y="1459766"/>
        <a:ext cx="3501623" cy="2643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AA923-A084-4685-9371-8B0184099A3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3CD4-9C9E-4B38-A655-C99CE605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</a:t>
            </a:r>
            <a:r>
              <a:rPr lang="en-US" baseline="0" dirty="0" smtClean="0"/>
              <a:t> the division </a:t>
            </a:r>
            <a:r>
              <a:rPr lang="en-US" dirty="0" smtClean="0"/>
              <a:t>of the Eastern and Western segments of the church.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3CD4-9C9E-4B38-A655-C99CE60513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9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the eastern</a:t>
            </a:r>
            <a:r>
              <a:rPr lang="en-US" baseline="0" dirty="0" smtClean="0"/>
              <a:t> and western divisions of the church.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3CD4-9C9E-4B38-A655-C99CE60513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the spread of Christianity from 300</a:t>
            </a:r>
            <a:r>
              <a:rPr lang="en-US" baseline="0" dirty="0" smtClean="0"/>
              <a:t> to 1300 A.D.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3CD4-9C9E-4B38-A655-C99CE60513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2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the </a:t>
            </a:r>
            <a:r>
              <a:rPr lang="en-US" smtClean="0"/>
              <a:t>east/west</a:t>
            </a:r>
            <a:r>
              <a:rPr lang="en-US" baseline="0" smtClean="0"/>
              <a:t> schism of 1054.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F3CD4-9C9E-4B38-A655-C99CE60513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3A78-2B0D-4E98-A525-9D2AEE8FD45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ADED-E465-48CA-A57B-75278B92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major Split	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History-22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Hagia</a:t>
            </a:r>
            <a:r>
              <a:rPr lang="en-US" sz="3600" dirty="0" smtClean="0"/>
              <a:t> </a:t>
            </a:r>
            <a:r>
              <a:rPr lang="en-US" sz="3600" dirty="0" err="1" smtClean="0"/>
              <a:t>sophia</a:t>
            </a:r>
            <a:r>
              <a:rPr lang="en-US" sz="3600" dirty="0" smtClean="0"/>
              <a:t> </a:t>
            </a:r>
            <a:r>
              <a:rPr lang="en-US" sz="1800" dirty="0" smtClean="0"/>
              <a:t>in Constantinople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postmediavancouversun.files.wordpress.com/2008/05/istanbul-hagia-sop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59889"/>
            <a:ext cx="6629400" cy="391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6005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upload.wikimedia.org/wikipedia/commons/thumb/4/46/Appiuscaecusstele01.jpg/300px-Appiuscaecusstel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83639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2/2f/Ancient_German_Family.jpg/300px-Ancient_German_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648200"/>
            <a:ext cx="18727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staplesphotography.com/MIDDLEEASTandTURKEY/images/Roman-Columns,Baalbeck,-L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155"/>
            <a:ext cx="1822543" cy="26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ruthinlove.com/greek/receive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0"/>
            <a:ext cx="1809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uffaloah.com/a/archsty/byz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80" y="2514600"/>
            <a:ext cx="14954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eanmunger.files.wordpress.com/2013/09/byzantine-candl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790072" cy="25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7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57950" cy="1293028"/>
          </a:xfrm>
        </p:spPr>
        <p:txBody>
          <a:bodyPr/>
          <a:lstStyle/>
          <a:p>
            <a:pPr algn="ctr"/>
            <a:r>
              <a:rPr lang="en-US" dirty="0" smtClean="0"/>
              <a:t>West VS. East 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294138"/>
              </p:ext>
            </p:extLst>
          </p:nvPr>
        </p:nvGraphicFramePr>
        <p:xfrm>
          <a:off x="152400" y="12954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74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encrypted-tbn2.gstatic.com/images?q=tbn:ANd9GcS4GIveD5Mxd5LkvFI6QXXu-T3aSLnw46ba9T-kz2Vc7WJxSd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0" y="2362201"/>
            <a:ext cx="2000249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7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optionsri.org/wp-content/uploads/2012/11/Pope-Benedict-XVI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ohnharmstrong.typepad.com/.a/6a00d83451cfe769e2011570218f73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33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ypnotiqueolmecpunch.org/uploads/5/2/7/8/52789767/4255183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799"/>
            <a:ext cx="1847272" cy="23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hurriyetdailynews.com/images/news/201302/n_40929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371437"/>
            <a:ext cx="3792152" cy="26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commons/3/3c/St_Andrew_of_Patras_Greek_Orthodox_Cathedral_in_Patras,_Gree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21" y="2147455"/>
            <a:ext cx="3089274" cy="23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proverbs2v6.files.wordpress.com/2012/02/912216_f2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26" y="4357255"/>
            <a:ext cx="1815500" cy="24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3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www.27east.com/assets/Article/62447/Pope-Francis-Patriarch-Bartholom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.dailymail.co.uk/i/pix/2014/11/30/article-67ef7257-980f-4c1b-a49a-08d7add01e5c-6UTslauXGHSK2-555_634x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5998"/>
            <a:ext cx="3368102" cy="223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8326986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293</TotalTime>
  <Words>88</Words>
  <Application>Microsoft Office PowerPoint</Application>
  <PresentationFormat>On-screen Show (4:3)</PresentationFormat>
  <Paragraphs>22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Theme-swirl</vt:lpstr>
      <vt:lpstr>The major Split </vt:lpstr>
      <vt:lpstr>Hagia sophia in Constantinople</vt:lpstr>
      <vt:lpstr>PowerPoint Presentation</vt:lpstr>
      <vt:lpstr>PowerPoint Presentation</vt:lpstr>
      <vt:lpstr>PowerPoint Presentation</vt:lpstr>
      <vt:lpstr>West VS. East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major Split</dc:title>
  <dc:creator>KMyers</dc:creator>
  <cp:lastModifiedBy>Yvonne Yoder</cp:lastModifiedBy>
  <cp:revision>9</cp:revision>
  <dcterms:created xsi:type="dcterms:W3CDTF">2015-10-12T18:09:46Z</dcterms:created>
  <dcterms:modified xsi:type="dcterms:W3CDTF">2017-09-26T20:54:26Z</dcterms:modified>
</cp:coreProperties>
</file>