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6" r:id="rId2"/>
    <p:sldId id="273" r:id="rId3"/>
    <p:sldId id="257" r:id="rId4"/>
    <p:sldId id="271" r:id="rId5"/>
    <p:sldId id="259" r:id="rId6"/>
    <p:sldId id="268" r:id="rId7"/>
    <p:sldId id="260" r:id="rId8"/>
    <p:sldId id="269" r:id="rId9"/>
    <p:sldId id="261" r:id="rId10"/>
    <p:sldId id="270" r:id="rId11"/>
    <p:sldId id="272" r:id="rId12"/>
    <p:sldId id="262" r:id="rId13"/>
    <p:sldId id="276"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76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70EF8A0E-8866-48CA-BCE0-3CF0EF7628DA}" type="datetimeFigureOut">
              <a:rPr lang="en-US" smtClean="0"/>
              <a:pPr/>
              <a:t>4/6/2018</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5E7B0DE1-D100-456C-A1D9-B97B7AC469AC}"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3AFA153-5FF2-4539-AA38-D40CA7AF93F5}" type="datetimeFigureOut">
              <a:rPr lang="en-US" smtClean="0"/>
              <a:pPr/>
              <a:t>4/6/2018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60FB2A3-A347-440F-8EA2-FC4898B322C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0FB2A3-A347-440F-8EA2-FC4898B322C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2B9FB2C-B4C4-4643-93D0-797547DB6023}" type="datetimeFigureOut">
              <a:rPr lang="en-US" smtClean="0"/>
              <a:pPr/>
              <a:t>4/6/2018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3963BF1-8E7A-4146-8376-4E1EBD40331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B9FB2C-B4C4-4643-93D0-797547DB6023}" type="datetimeFigureOut">
              <a:rPr lang="en-US" smtClean="0"/>
              <a:pPr/>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963BF1-8E7A-4146-8376-4E1EBD40331C}" type="slidenum">
              <a:rPr lang="en-US" smtClean="0"/>
              <a:pPr/>
              <a:t>‹#›</a:t>
            </a:fld>
            <a:endParaRPr lang="en-US"/>
          </a:p>
        </p:txBody>
      </p:sp>
    </p:spTree>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B9FB2C-B4C4-4643-93D0-797547DB6023}" type="datetimeFigureOut">
              <a:rPr lang="en-US" smtClean="0"/>
              <a:pPr/>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963BF1-8E7A-4146-8376-4E1EBD40331C}" type="slidenum">
              <a:rPr lang="en-US" smtClean="0"/>
              <a:pPr/>
              <a:t>‹#›</a:t>
            </a:fld>
            <a:endParaRPr lang="en-US"/>
          </a:p>
        </p:txBody>
      </p:sp>
    </p:spTree>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B9FB2C-B4C4-4643-93D0-797547DB6023}" type="datetimeFigureOut">
              <a:rPr lang="en-US" smtClean="0"/>
              <a:pPr/>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963BF1-8E7A-4146-8376-4E1EBD40331C}" type="slidenum">
              <a:rPr lang="en-US" smtClean="0"/>
              <a:pPr/>
              <a:t>‹#›</a:t>
            </a:fld>
            <a:endParaRPr lang="en-US"/>
          </a:p>
        </p:txBody>
      </p:sp>
    </p:spTree>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2B9FB2C-B4C4-4643-93D0-797547DB6023}" type="datetimeFigureOut">
              <a:rPr lang="en-US" smtClean="0"/>
              <a:pPr/>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963BF1-8E7A-4146-8376-4E1EBD40331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2B9FB2C-B4C4-4643-93D0-797547DB6023}" type="datetimeFigureOut">
              <a:rPr lang="en-US" smtClean="0"/>
              <a:pPr/>
              <a:t>4/6/2018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963BF1-8E7A-4146-8376-4E1EBD40331C}" type="slidenum">
              <a:rPr lang="en-US" smtClean="0"/>
              <a:pPr/>
              <a:t>‹#›</a:t>
            </a:fld>
            <a:endParaRPr lang="en-US"/>
          </a:p>
        </p:txBody>
      </p:sp>
    </p:spTree>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2B9FB2C-B4C4-4643-93D0-797547DB6023}" type="datetimeFigureOut">
              <a:rPr lang="en-US" smtClean="0"/>
              <a:pPr/>
              <a:t>4/6/2018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963BF1-8E7A-4146-8376-4E1EBD40331C}" type="slidenum">
              <a:rPr lang="en-US" smtClean="0"/>
              <a:pPr/>
              <a:t>‹#›</a:t>
            </a:fld>
            <a:endParaRPr lang="en-US"/>
          </a:p>
        </p:txBody>
      </p:sp>
    </p:spTree>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2B9FB2C-B4C4-4643-93D0-797547DB6023}" type="datetimeFigureOut">
              <a:rPr lang="en-US" smtClean="0"/>
              <a:pPr/>
              <a:t>4/6/2018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963BF1-8E7A-4146-8376-4E1EBD40331C}" type="slidenum">
              <a:rPr lang="en-US" smtClean="0"/>
              <a:pPr/>
              <a:t>‹#›</a:t>
            </a:fld>
            <a:endParaRPr lang="en-US"/>
          </a:p>
        </p:txBody>
      </p:sp>
    </p:spTree>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B9FB2C-B4C4-4643-93D0-797547DB6023}" type="datetimeFigureOut">
              <a:rPr lang="en-US" smtClean="0"/>
              <a:pPr/>
              <a:t>4/6/2018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963BF1-8E7A-4146-8376-4E1EBD40331C}" type="slidenum">
              <a:rPr lang="en-US" smtClean="0"/>
              <a:pPr/>
              <a:t>‹#›</a:t>
            </a:fld>
            <a:endParaRPr lang="en-US"/>
          </a:p>
        </p:txBody>
      </p:sp>
    </p:spTree>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2B9FB2C-B4C4-4643-93D0-797547DB6023}" type="datetimeFigureOut">
              <a:rPr lang="en-US" smtClean="0"/>
              <a:pPr/>
              <a:t>4/6/2018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963BF1-8E7A-4146-8376-4E1EBD40331C}" type="slidenum">
              <a:rPr lang="en-US" smtClean="0"/>
              <a:pPr/>
              <a:t>‹#›</a:t>
            </a:fld>
            <a:endParaRPr lang="en-US"/>
          </a:p>
        </p:txBody>
      </p:sp>
    </p:spTree>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2B9FB2C-B4C4-4643-93D0-797547DB6023}" type="datetimeFigureOut">
              <a:rPr lang="en-US" smtClean="0"/>
              <a:pPr/>
              <a:t>4/6/2018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3963BF1-8E7A-4146-8376-4E1EBD40331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2B9FB2C-B4C4-4643-93D0-797547DB6023}" type="datetimeFigureOut">
              <a:rPr lang="en-US" smtClean="0"/>
              <a:pPr/>
              <a:t>4/6/2018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3963BF1-8E7A-4146-8376-4E1EBD40331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wipe dir="d"/>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www.ducksters.com/history/art/romanticism.ph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9600" dirty="0" smtClean="0">
                <a:latin typeface="Algerian" pitchFamily="82" charset="0"/>
              </a:rPr>
              <a:t>Romanticism</a:t>
            </a:r>
            <a:endParaRPr lang="en-US" sz="9600" dirty="0">
              <a:latin typeface="Algerian" pitchFamily="82" charset="0"/>
            </a:endParaRPr>
          </a:p>
        </p:txBody>
      </p:sp>
      <p:sp>
        <p:nvSpPr>
          <p:cNvPr id="3" name="Subtitle 2"/>
          <p:cNvSpPr>
            <a:spLocks noGrp="1"/>
          </p:cNvSpPr>
          <p:nvPr>
            <p:ph type="subTitle" idx="1"/>
          </p:nvPr>
        </p:nvSpPr>
        <p:spPr/>
        <p:txBody>
          <a:bodyPr>
            <a:normAutofit/>
          </a:bodyPr>
          <a:lstStyle/>
          <a:p>
            <a:r>
              <a:rPr lang="en-US" sz="6000" dirty="0" smtClean="0">
                <a:latin typeface="Book Antiqua" pitchFamily="18" charset="0"/>
              </a:rPr>
              <a:t>1780-1850 AD</a:t>
            </a:r>
            <a:endParaRPr lang="en-US" sz="6000" dirty="0">
              <a:latin typeface="Book Antiqua" pitchFamily="18" charset="0"/>
            </a:endParaRPr>
          </a:p>
        </p:txBody>
      </p:sp>
    </p:spTree>
  </p:cSld>
  <p:clrMapOvr>
    <a:masterClrMapping/>
  </p:clrMapOvr>
  <p:transition spd="med">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The Titan’s Goblet</a:t>
            </a:r>
            <a:endParaRPr lang="en-US" i="1" dirty="0"/>
          </a:p>
        </p:txBody>
      </p:sp>
      <p:sp>
        <p:nvSpPr>
          <p:cNvPr id="3" name="Content Placeholder 2"/>
          <p:cNvSpPr>
            <a:spLocks noGrp="1"/>
          </p:cNvSpPr>
          <p:nvPr>
            <p:ph idx="1"/>
          </p:nvPr>
        </p:nvSpPr>
        <p:spPr/>
        <p:txBody>
          <a:bodyPr>
            <a:normAutofit fontScale="62500" lnSpcReduction="20000"/>
          </a:bodyPr>
          <a:lstStyle/>
          <a:p>
            <a:r>
              <a:rPr lang="en-US" sz="5100" dirty="0" smtClean="0"/>
              <a:t>In this painting you can see the sense of the fantastic. The Titans were from Greek Mythology. They were giants who ruled before the Greek gods like Zeus. The sheer size of the goblet gives you an idea as to how enormous the </a:t>
            </a:r>
            <a:r>
              <a:rPr lang="en-US" sz="5100" dirty="0" smtClean="0"/>
              <a:t>Titans </a:t>
            </a:r>
            <a:r>
              <a:rPr lang="en-US" sz="5100" dirty="0" smtClean="0"/>
              <a:t>must have been. Details in the painting, such as the boats sailing inside the goblet and the buildings on the rim of the goblet, add to the feeling of grandeur. </a:t>
            </a:r>
            <a:r>
              <a:rPr lang="en-US" dirty="0" smtClean="0"/>
              <a:t/>
            </a:r>
            <a:br>
              <a:rPr lang="en-US" dirty="0" smtClean="0"/>
            </a:br>
            <a:r>
              <a:rPr lang="en-US" dirty="0" smtClean="0"/>
              <a:t/>
            </a:r>
            <a:br>
              <a:rPr lang="en-US" dirty="0" smtClean="0"/>
            </a:br>
            <a:endParaRPr lang="en-US" dirty="0"/>
          </a:p>
        </p:txBody>
      </p:sp>
    </p:spTree>
  </p:cSld>
  <p:clrMapOvr>
    <a:masterClrMapping/>
  </p:clrMapOvr>
  <p:transition spd="med">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Art:</a:t>
            </a:r>
            <a:endParaRPr lang="en-US" dirty="0"/>
          </a:p>
        </p:txBody>
      </p:sp>
      <p:sp>
        <p:nvSpPr>
          <p:cNvPr id="3" name="Content Placeholder 2"/>
          <p:cNvSpPr>
            <a:spLocks noGrp="1"/>
          </p:cNvSpPr>
          <p:nvPr>
            <p:ph idx="1"/>
          </p:nvPr>
        </p:nvSpPr>
        <p:spPr/>
        <p:txBody>
          <a:bodyPr>
            <a:normAutofit fontScale="92500"/>
          </a:bodyPr>
          <a:lstStyle/>
          <a:p>
            <a:r>
              <a:rPr lang="en-US" sz="3200" b="1" dirty="0" smtClean="0"/>
              <a:t>Line</a:t>
            </a:r>
            <a:r>
              <a:rPr lang="en-US" sz="3200" dirty="0" smtClean="0"/>
              <a:t> (thin, thick, zigzag, curved, __?___etc.)</a:t>
            </a:r>
          </a:p>
          <a:p>
            <a:r>
              <a:rPr lang="en-US" sz="3200" b="1" dirty="0" smtClean="0"/>
              <a:t>Shape </a:t>
            </a:r>
            <a:r>
              <a:rPr lang="en-US" sz="3200" dirty="0" smtClean="0"/>
              <a:t>(_____?_____and ______?_____)</a:t>
            </a:r>
          </a:p>
          <a:p>
            <a:r>
              <a:rPr lang="en-US" sz="4800" b="1" u="sng" dirty="0" smtClean="0">
                <a:solidFill>
                  <a:srgbClr val="FF0000"/>
                </a:solidFill>
                <a:effectLst>
                  <a:outerShdw blurRad="38100" dist="38100" dir="2700000" algn="tl">
                    <a:srgbClr val="000000">
                      <a:alpha val="43137"/>
                    </a:srgbClr>
                  </a:outerShdw>
                </a:effectLst>
              </a:rPr>
              <a:t>Color  (Monochromatic)</a:t>
            </a:r>
          </a:p>
          <a:p>
            <a:r>
              <a:rPr lang="en-US" sz="3200" dirty="0" smtClean="0"/>
              <a:t>Form</a:t>
            </a:r>
          </a:p>
          <a:p>
            <a:r>
              <a:rPr lang="en-US" sz="3200" dirty="0" smtClean="0"/>
              <a:t>Value</a:t>
            </a:r>
          </a:p>
          <a:p>
            <a:r>
              <a:rPr lang="en-US" sz="3200" dirty="0" smtClean="0"/>
              <a:t>Space</a:t>
            </a:r>
          </a:p>
          <a:p>
            <a:r>
              <a:rPr lang="en-US" sz="3200" dirty="0" smtClean="0"/>
              <a:t>Texture</a:t>
            </a:r>
          </a:p>
          <a:p>
            <a:pPr>
              <a:buNone/>
            </a:pPr>
            <a:endParaRPr lang="en-US" dirty="0"/>
          </a:p>
        </p:txBody>
      </p:sp>
    </p:spTree>
  </p:cSld>
  <p:clrMapOvr>
    <a:masterClrMapping/>
  </p:clrMapOvr>
  <p:transition spd="med">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mtClean="0"/>
              <a:t>Monochromatic - Colored Landscape</a:t>
            </a:r>
            <a:endParaRPr lang="en-US" dirty="0"/>
          </a:p>
        </p:txBody>
      </p:sp>
      <p:sp>
        <p:nvSpPr>
          <p:cNvPr id="19458" name="AutoShape 2" descr="Image result for monochromaticlandscape painting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9460" name="AutoShape 4" descr="Image result for monochromaticlandscape painting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9462" name="AutoShape 6" descr="Image result for monochromaticlandscape painting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9464" name="AutoShape 8" descr="Image result for monochromaticlandscape painting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 name="Rectangle 3"/>
          <p:cNvSpPr/>
          <p:nvPr/>
        </p:nvSpPr>
        <p:spPr>
          <a:xfrm>
            <a:off x="1066800" y="1981200"/>
            <a:ext cx="7162800" cy="4031873"/>
          </a:xfrm>
          <a:prstGeom prst="rect">
            <a:avLst/>
          </a:prstGeom>
        </p:spPr>
        <p:txBody>
          <a:bodyPr wrap="square">
            <a:spAutoFit/>
          </a:bodyPr>
          <a:lstStyle/>
          <a:p>
            <a:pPr marL="457200" indent="-457200">
              <a:buFont typeface="Arial" panose="020B0604020202020204" pitchFamily="34" charset="0"/>
              <a:buChar char="•"/>
            </a:pPr>
            <a:r>
              <a:rPr lang="en-US" sz="3200" dirty="0" smtClean="0"/>
              <a:t>Several layers of mountain in the background</a:t>
            </a:r>
          </a:p>
          <a:p>
            <a:pPr marL="457200" indent="-457200">
              <a:buFont typeface="Arial" panose="020B0604020202020204" pitchFamily="34" charset="0"/>
              <a:buChar char="•"/>
            </a:pPr>
            <a:r>
              <a:rPr lang="en-US" sz="3200" dirty="0" smtClean="0"/>
              <a:t>One or more layers of architecture</a:t>
            </a:r>
            <a:endParaRPr lang="en-US" sz="3200" dirty="0"/>
          </a:p>
          <a:p>
            <a:pPr marL="457200" indent="-457200">
              <a:buFont typeface="Arial" panose="020B0604020202020204" pitchFamily="34" charset="0"/>
              <a:buChar char="•"/>
            </a:pPr>
            <a:r>
              <a:rPr lang="en-US" sz="3200" dirty="0" smtClean="0"/>
              <a:t>One color is used </a:t>
            </a:r>
          </a:p>
          <a:p>
            <a:pPr marL="457200" indent="-457200">
              <a:buFont typeface="Arial" panose="020B0604020202020204" pitchFamily="34" charset="0"/>
              <a:buChar char="•"/>
            </a:pPr>
            <a:r>
              <a:rPr lang="en-US" sz="3200" dirty="0" smtClean="0"/>
              <a:t>Layers are shown by tinting (white added to color) or shading (black added to color)</a:t>
            </a:r>
          </a:p>
          <a:p>
            <a:pPr marL="457200" indent="-457200">
              <a:buFont typeface="Arial" panose="020B0604020202020204" pitchFamily="34" charset="0"/>
              <a:buChar char="•"/>
            </a:pPr>
            <a:r>
              <a:rPr lang="en-US" sz="3200" dirty="0" smtClean="0"/>
              <a:t>Idealistic</a:t>
            </a:r>
          </a:p>
        </p:txBody>
      </p:sp>
    </p:spTree>
  </p:cSld>
  <p:clrMapOvr>
    <a:masterClrMapping/>
  </p:clrMapOvr>
  <p:transition spd="med">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usanna Nolt\Downloads\IMG_20170923_144222.jpg"/>
          <p:cNvPicPr>
            <a:picLocks noChangeAspect="1" noChangeArrowheads="1"/>
          </p:cNvPicPr>
          <p:nvPr/>
        </p:nvPicPr>
        <p:blipFill>
          <a:blip r:embed="rId2" cstate="print"/>
          <a:srcRect/>
          <a:stretch>
            <a:fillRect/>
          </a:stretch>
        </p:blipFill>
        <p:spPr bwMode="auto">
          <a:xfrm>
            <a:off x="2133600" y="0"/>
            <a:ext cx="5368763" cy="6858000"/>
          </a:xfrm>
          <a:prstGeom prst="rect">
            <a:avLst/>
          </a:prstGeom>
          <a:noFill/>
        </p:spPr>
      </p:pic>
    </p:spTree>
  </p:cSld>
  <p:clrMapOvr>
    <a:masterClrMapping/>
  </p:clrMapOvr>
  <p:transition spd="med">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3944112"/>
          </a:xfrm>
        </p:spPr>
        <p:txBody>
          <a:bodyPr>
            <a:normAutofit/>
          </a:bodyPr>
          <a:lstStyle/>
          <a:p>
            <a:r>
              <a:rPr lang="en-US" sz="8000" dirty="0" smtClean="0">
                <a:latin typeface="Algerian" pitchFamily="82" charset="0"/>
              </a:rPr>
              <a:t>Romantic = </a:t>
            </a:r>
            <a:r>
              <a:rPr lang="en-US" sz="8000" dirty="0" smtClean="0"/>
              <a:t>an idealized view of reality.</a:t>
            </a:r>
            <a:endParaRPr lang="en-US" sz="8000" dirty="0">
              <a:latin typeface="Algerian" pitchFamily="82" charset="0"/>
            </a:endParaRPr>
          </a:p>
        </p:txBody>
      </p:sp>
    </p:spTree>
  </p:cSld>
  <p:clrMapOvr>
    <a:masterClrMapping/>
  </p:clrMapOvr>
  <p:transition spd="med">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lgerian" pitchFamily="82" charset="0"/>
              </a:rPr>
              <a:t>Romanticism art </a:t>
            </a:r>
            <a:endParaRPr lang="en-US" dirty="0">
              <a:latin typeface="Algerian" pitchFamily="82" charset="0"/>
            </a:endParaRPr>
          </a:p>
        </p:txBody>
      </p:sp>
      <p:sp>
        <p:nvSpPr>
          <p:cNvPr id="3" name="Content Placeholder 2"/>
          <p:cNvSpPr>
            <a:spLocks noGrp="1"/>
          </p:cNvSpPr>
          <p:nvPr>
            <p:ph idx="1"/>
          </p:nvPr>
        </p:nvSpPr>
        <p:spPr/>
        <p:txBody>
          <a:bodyPr>
            <a:normAutofit/>
          </a:bodyPr>
          <a:lstStyle/>
          <a:p>
            <a:r>
              <a:rPr lang="en-US" dirty="0" smtClean="0"/>
              <a:t>Romantic art focused on emotions, feelings, and moods of all kinds including spirituality, imagination, mystery, and fervor. The subject matter varied widely including</a:t>
            </a:r>
            <a:r>
              <a:rPr lang="en-US" b="1" dirty="0" smtClean="0"/>
              <a:t> </a:t>
            </a:r>
            <a:r>
              <a:rPr lang="en-US" b="1" dirty="0" smtClean="0">
                <a:solidFill>
                  <a:srgbClr val="FF0000"/>
                </a:solidFill>
              </a:rPr>
              <a:t>landscapes</a:t>
            </a:r>
            <a:r>
              <a:rPr lang="en-US" dirty="0" smtClean="0"/>
              <a:t>, religion, revolution, and </a:t>
            </a:r>
            <a:r>
              <a:rPr lang="en-US" b="1" dirty="0" smtClean="0">
                <a:solidFill>
                  <a:srgbClr val="FF0000"/>
                </a:solidFill>
              </a:rPr>
              <a:t>peaceful beauty</a:t>
            </a:r>
            <a:r>
              <a:rPr lang="en-US" dirty="0" smtClean="0"/>
              <a:t>. The brushwork for romantic art became looser and less precise. The great Romantic artist Caspar David Friedrich summed up Romanticism saying "the artist's feeling is his law". </a:t>
            </a:r>
            <a:br>
              <a:rPr lang="en-US" dirty="0" smtClean="0"/>
            </a:br>
            <a:r>
              <a:rPr lang="en-US" dirty="0" smtClean="0"/>
              <a:t/>
            </a:r>
            <a:br>
              <a:rPr lang="en-US" dirty="0" smtClean="0"/>
            </a:br>
            <a:endParaRPr lang="en-US" dirty="0" smtClean="0"/>
          </a:p>
          <a:p>
            <a:r>
              <a:rPr lang="en-US" sz="1050" dirty="0" smtClean="0"/>
              <a:t>Read more at: </a:t>
            </a:r>
            <a:r>
              <a:rPr lang="en-US" sz="1050" dirty="0" smtClean="0">
                <a:hlinkClick r:id="rId2"/>
              </a:rPr>
              <a:t>http://www.ducksters.com/history/art/romanticism.php</a:t>
            </a:r>
            <a:endParaRPr lang="en-US" sz="1050" dirty="0"/>
          </a:p>
        </p:txBody>
      </p:sp>
    </p:spTree>
  </p:cSld>
  <p:clrMapOvr>
    <a:masterClrMapping/>
  </p:clrMapOvr>
  <p:transition spd="med">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lgerian" pitchFamily="82" charset="0"/>
              </a:rPr>
              <a:t>Romanticism Art</a:t>
            </a:r>
            <a:endParaRPr lang="en-US" dirty="0">
              <a:latin typeface="Algerian" pitchFamily="82" charset="0"/>
            </a:endParaRPr>
          </a:p>
        </p:txBody>
      </p:sp>
      <p:sp>
        <p:nvSpPr>
          <p:cNvPr id="3" name="Content Placeholder 2"/>
          <p:cNvSpPr>
            <a:spLocks noGrp="1"/>
          </p:cNvSpPr>
          <p:nvPr>
            <p:ph idx="1"/>
          </p:nvPr>
        </p:nvSpPr>
        <p:spPr/>
        <p:txBody>
          <a:bodyPr/>
          <a:lstStyle/>
          <a:p>
            <a:r>
              <a:rPr lang="en-US" sz="4400" dirty="0" smtClean="0"/>
              <a:t>It was one of the first times in the history of art that landscapes became a significant subject for painting.</a:t>
            </a:r>
            <a:r>
              <a:rPr lang="en-US" dirty="0" smtClean="0"/>
              <a:t/>
            </a:r>
            <a:br>
              <a:rPr lang="en-US" dirty="0" smtClean="0"/>
            </a:br>
            <a:endParaRPr lang="en-US" dirty="0"/>
          </a:p>
        </p:txBody>
      </p:sp>
    </p:spTree>
  </p:cSld>
  <p:clrMapOvr>
    <a:masterClrMapping/>
  </p:clrMapOvr>
  <p:transition spd="med">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i="1" dirty="0" smtClean="0"/>
              <a:t>The Wanderer Above Sea and Fog</a:t>
            </a:r>
            <a:br>
              <a:rPr lang="en-US" i="1" dirty="0" smtClean="0"/>
            </a:br>
            <a:r>
              <a:rPr lang="en-US" dirty="0" smtClean="0"/>
              <a:t>by  Caspar David Friedrich</a:t>
            </a:r>
            <a:endParaRPr lang="en-US" dirty="0"/>
          </a:p>
        </p:txBody>
      </p:sp>
      <p:pic>
        <p:nvPicPr>
          <p:cNvPr id="3" name="Picture 2" descr="http://www.ilibrarian.net/art/romanticism_the_wanderer_above_sea_and_fog_lg.jpg"/>
          <p:cNvPicPr>
            <a:picLocks noChangeAspect="1" noChangeArrowheads="1"/>
          </p:cNvPicPr>
          <p:nvPr/>
        </p:nvPicPr>
        <p:blipFill>
          <a:blip r:embed="rId2" cstate="print"/>
          <a:srcRect/>
          <a:stretch>
            <a:fillRect/>
          </a:stretch>
        </p:blipFill>
        <p:spPr bwMode="auto">
          <a:xfrm>
            <a:off x="2590800" y="1883664"/>
            <a:ext cx="3886200" cy="4974336"/>
          </a:xfrm>
          <a:prstGeom prst="rect">
            <a:avLst/>
          </a:prstGeom>
          <a:noFill/>
        </p:spPr>
      </p:pic>
    </p:spTree>
  </p:cSld>
  <p:clrMapOvr>
    <a:masterClrMapping/>
  </p:clrMapOvr>
  <p:transition spd="med">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The Wanderer Above Sky &amp; Sea</a:t>
            </a:r>
            <a:endParaRPr lang="en-US" i="1" dirty="0"/>
          </a:p>
        </p:txBody>
      </p:sp>
      <p:sp>
        <p:nvSpPr>
          <p:cNvPr id="3" name="Content Placeholder 2"/>
          <p:cNvSpPr>
            <a:spLocks noGrp="1"/>
          </p:cNvSpPr>
          <p:nvPr>
            <p:ph idx="1"/>
          </p:nvPr>
        </p:nvSpPr>
        <p:spPr/>
        <p:txBody>
          <a:bodyPr>
            <a:normAutofit lnSpcReduction="10000"/>
          </a:bodyPr>
          <a:lstStyle/>
          <a:p>
            <a:r>
              <a:rPr lang="en-US" sz="2800" dirty="0" smtClean="0"/>
              <a:t>Perhaps no painting represents the Romanticism movement better than Friedrich's The Wanderer. In this picture a man stands at the peak of a rocky precipice, his back to the viewer as he looks out over the clouds and the world. The viewer experiences the awe of nature and at the same time feels the insignificance of man. The painting does an excellent job of conveying the emotion of a moment and the drama of nature. </a:t>
            </a:r>
            <a:br>
              <a:rPr lang="en-US" sz="2800" dirty="0" smtClean="0"/>
            </a:br>
            <a:r>
              <a:rPr lang="en-US" dirty="0" smtClean="0"/>
              <a:t/>
            </a:r>
            <a:br>
              <a:rPr lang="en-US" dirty="0" smtClean="0"/>
            </a:br>
            <a:endParaRPr lang="en-US" dirty="0"/>
          </a:p>
        </p:txBody>
      </p:sp>
    </p:spTree>
  </p:cSld>
  <p:clrMapOvr>
    <a:masterClrMapping/>
  </p:clrMapOvr>
  <p:transition spd="med">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i="1" dirty="0" smtClean="0"/>
              <a:t>The Third of May </a:t>
            </a:r>
            <a:r>
              <a:rPr lang="en-US" dirty="0" smtClean="0"/>
              <a:t/>
            </a:r>
            <a:br>
              <a:rPr lang="en-US" dirty="0" smtClean="0"/>
            </a:br>
            <a:r>
              <a:rPr lang="en-US" dirty="0" smtClean="0"/>
              <a:t>by Francisco Goya</a:t>
            </a:r>
            <a:endParaRPr lang="en-US" dirty="0"/>
          </a:p>
        </p:txBody>
      </p:sp>
      <p:pic>
        <p:nvPicPr>
          <p:cNvPr id="16386" name="Picture 2" descr="http://www.ilibrarian.net/art/romanticism_the_third_of_may_lg.jpg"/>
          <p:cNvPicPr>
            <a:picLocks noChangeAspect="1" noChangeArrowheads="1"/>
          </p:cNvPicPr>
          <p:nvPr/>
        </p:nvPicPr>
        <p:blipFill>
          <a:blip r:embed="rId2" cstate="print"/>
          <a:srcRect/>
          <a:stretch>
            <a:fillRect/>
          </a:stretch>
        </p:blipFill>
        <p:spPr bwMode="auto">
          <a:xfrm>
            <a:off x="1447800" y="1905000"/>
            <a:ext cx="6410524" cy="4953000"/>
          </a:xfrm>
          <a:prstGeom prst="rect">
            <a:avLst/>
          </a:prstGeom>
          <a:noFill/>
        </p:spPr>
      </p:pic>
    </p:spTree>
  </p:cSld>
  <p:clrMapOvr>
    <a:masterClrMapping/>
  </p:clrMapOvr>
  <p:transition spd="med">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The Third of May</a:t>
            </a:r>
            <a:endParaRPr lang="en-US" i="1" dirty="0"/>
          </a:p>
        </p:txBody>
      </p:sp>
      <p:sp>
        <p:nvSpPr>
          <p:cNvPr id="3" name="Content Placeholder 2"/>
          <p:cNvSpPr>
            <a:spLocks noGrp="1"/>
          </p:cNvSpPr>
          <p:nvPr>
            <p:ph idx="1"/>
          </p:nvPr>
        </p:nvSpPr>
        <p:spPr/>
        <p:txBody>
          <a:bodyPr>
            <a:normAutofit fontScale="70000" lnSpcReduction="20000"/>
          </a:bodyPr>
          <a:lstStyle/>
          <a:p>
            <a:r>
              <a:rPr lang="en-US" sz="4600" dirty="0" smtClean="0"/>
              <a:t>The Third of May 1808 shows a different side of the Romantic artist, the side of revolution. In this painting Francisco Goya is commemorating the Spanish resistance to France and the armies of Napoleon. This painting has movement, drama, and emotion typical of the Romantic Era. It is also one of the first paintings used to protest the horrors of war. </a:t>
            </a:r>
            <a:r>
              <a:rPr lang="en-US" dirty="0" smtClean="0"/>
              <a:t/>
            </a:r>
            <a:br>
              <a:rPr lang="en-US" dirty="0" smtClean="0"/>
            </a:br>
            <a:r>
              <a:rPr lang="en-US" dirty="0" smtClean="0"/>
              <a:t/>
            </a:r>
            <a:br>
              <a:rPr lang="en-US" dirty="0" smtClean="0"/>
            </a:br>
            <a:endParaRPr lang="en-US" dirty="0"/>
          </a:p>
        </p:txBody>
      </p:sp>
    </p:spTree>
  </p:cSld>
  <p:clrMapOvr>
    <a:masterClrMapping/>
  </p:clrMapOvr>
  <p:transition spd="med">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i="1" dirty="0" smtClean="0"/>
              <a:t>The Titan’s Goblet </a:t>
            </a:r>
            <a:r>
              <a:rPr lang="en-US" dirty="0" smtClean="0"/>
              <a:t/>
            </a:r>
            <a:br>
              <a:rPr lang="en-US" dirty="0" smtClean="0"/>
            </a:br>
            <a:r>
              <a:rPr lang="en-US" dirty="0" smtClean="0"/>
              <a:t>by Thomas Cole</a:t>
            </a:r>
            <a:endParaRPr lang="en-US" dirty="0"/>
          </a:p>
        </p:txBody>
      </p:sp>
      <p:pic>
        <p:nvPicPr>
          <p:cNvPr id="18434" name="Picture 2" descr="http://www.ilibrarian.net/art/romanticism_the_titans_goblet_lg.jpg"/>
          <p:cNvPicPr>
            <a:picLocks noChangeAspect="1" noChangeArrowheads="1"/>
          </p:cNvPicPr>
          <p:nvPr/>
        </p:nvPicPr>
        <p:blipFill>
          <a:blip r:embed="rId3" cstate="print"/>
          <a:srcRect/>
          <a:stretch>
            <a:fillRect/>
          </a:stretch>
        </p:blipFill>
        <p:spPr bwMode="auto">
          <a:xfrm>
            <a:off x="2590800" y="1926670"/>
            <a:ext cx="4114800" cy="4931330"/>
          </a:xfrm>
          <a:prstGeom prst="rect">
            <a:avLst/>
          </a:prstGeom>
          <a:noFill/>
        </p:spPr>
      </p:pic>
    </p:spTree>
  </p:cSld>
  <p:clrMapOvr>
    <a:masterClrMapping/>
  </p:clrMapOvr>
  <p:transition spd="med">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2196</TotalTime>
  <Words>431</Words>
  <Application>Microsoft Office PowerPoint</Application>
  <PresentationFormat>On-screen Show (4:3)</PresentationFormat>
  <Paragraphs>32</Paragraphs>
  <Slides>13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Algerian</vt:lpstr>
      <vt:lpstr>Arial</vt:lpstr>
      <vt:lpstr>Book Antiqua</vt:lpstr>
      <vt:lpstr>Calibri</vt:lpstr>
      <vt:lpstr>Constantia</vt:lpstr>
      <vt:lpstr>Wingdings 2</vt:lpstr>
      <vt:lpstr>Flow</vt:lpstr>
      <vt:lpstr>Romanticism</vt:lpstr>
      <vt:lpstr>Romantic = an idealized view of reality.</vt:lpstr>
      <vt:lpstr>Romanticism art </vt:lpstr>
      <vt:lpstr>Romanticism Art</vt:lpstr>
      <vt:lpstr>The Wanderer Above Sea and Fog by  Caspar David Friedrich</vt:lpstr>
      <vt:lpstr>The Wanderer Above Sky &amp; Sea</vt:lpstr>
      <vt:lpstr>The Third of May  by Francisco Goya</vt:lpstr>
      <vt:lpstr>The Third of May</vt:lpstr>
      <vt:lpstr>The Titan’s Goblet  by Thomas Cole</vt:lpstr>
      <vt:lpstr>The Titan’s Goblet</vt:lpstr>
      <vt:lpstr>Elements of Art:</vt:lpstr>
      <vt:lpstr>Monochromatic - Colored Landscape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Susanna Nolt</dc:creator>
  <cp:lastModifiedBy>Lucas Hilty</cp:lastModifiedBy>
  <cp:revision>11</cp:revision>
  <dcterms:created xsi:type="dcterms:W3CDTF">2017-09-12T20:10:03Z</dcterms:created>
  <dcterms:modified xsi:type="dcterms:W3CDTF">2018-04-06T13:52:30Z</dcterms:modified>
</cp:coreProperties>
</file>