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7" r:id="rId5"/>
    <p:sldId id="258" r:id="rId6"/>
    <p:sldId id="259" r:id="rId7"/>
    <p:sldId id="260" r:id="rId8"/>
    <p:sldId id="261" r:id="rId9"/>
    <p:sldId id="262" r:id="rId10"/>
    <p:sldId id="263" r:id="rId11"/>
    <p:sldId id="264" r:id="rId12"/>
    <p:sldId id="265" r:id="rId13"/>
    <p:sldId id="269" r:id="rId14"/>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7C0FAF-32DC-4776-A2FB-4ECE4CC2A786}" v="1" dt="2020-08-14T14:22:46.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57" autoAdjust="0"/>
    <p:restoredTop sz="94206" autoAdjust="0"/>
  </p:normalViewPr>
  <p:slideViewPr>
    <p:cSldViewPr snapToGrid="0">
      <p:cViewPr varScale="1">
        <p:scale>
          <a:sx n="77" d="100"/>
          <a:sy n="77" d="100"/>
        </p:scale>
        <p:origin x="2682"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66DD776-516F-426A-A7F4-E1AF754AEA2B}" type="datetimeFigureOut">
              <a:rPr lang="en-US" smtClean="0"/>
              <a:t>8/20/2020</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12ACFCB-D493-4B83-9637-7556CC5B3A3E}" type="slidenum">
              <a:rPr lang="en-US" smtClean="0"/>
              <a:t>‹#›</a:t>
            </a:fld>
            <a:endParaRPr lang="en-US"/>
          </a:p>
        </p:txBody>
      </p:sp>
    </p:spTree>
    <p:extLst>
      <p:ext uri="{BB962C8B-B14F-4D97-AF65-F5344CB8AC3E}">
        <p14:creationId xmlns:p14="http://schemas.microsoft.com/office/powerpoint/2010/main" val="341362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2ACFCB-D493-4B83-9637-7556CC5B3A3E}" type="slidenum">
              <a:rPr lang="en-US" smtClean="0"/>
              <a:t>8</a:t>
            </a:fld>
            <a:endParaRPr lang="en-US"/>
          </a:p>
        </p:txBody>
      </p:sp>
    </p:spTree>
    <p:extLst>
      <p:ext uri="{BB962C8B-B14F-4D97-AF65-F5344CB8AC3E}">
        <p14:creationId xmlns:p14="http://schemas.microsoft.com/office/powerpoint/2010/main" val="424439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A68682-072C-4EA8-B9C6-EA58FCD6C70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13618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68682-072C-4EA8-B9C6-EA58FCD6C70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70771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68682-072C-4EA8-B9C6-EA58FCD6C70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149590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68682-072C-4EA8-B9C6-EA58FCD6C70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91707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A68682-072C-4EA8-B9C6-EA58FCD6C701}"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63459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A68682-072C-4EA8-B9C6-EA58FCD6C701}"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667512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A68682-072C-4EA8-B9C6-EA58FCD6C701}"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193801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A68682-072C-4EA8-B9C6-EA58FCD6C701}"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98574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68682-072C-4EA8-B9C6-EA58FCD6C701}" type="datetimeFigureOut">
              <a:rPr lang="en-US" smtClean="0"/>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230727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A68682-072C-4EA8-B9C6-EA58FCD6C701}"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154652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A68682-072C-4EA8-B9C6-EA58FCD6C701}"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05837-4A89-4BB3-8300-60F68225CE72}" type="slidenum">
              <a:rPr lang="en-US" smtClean="0"/>
              <a:t>‹#›</a:t>
            </a:fld>
            <a:endParaRPr lang="en-US"/>
          </a:p>
        </p:txBody>
      </p:sp>
    </p:spTree>
    <p:extLst>
      <p:ext uri="{BB962C8B-B14F-4D97-AF65-F5344CB8AC3E}">
        <p14:creationId xmlns:p14="http://schemas.microsoft.com/office/powerpoint/2010/main" val="262689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A68682-072C-4EA8-B9C6-EA58FCD6C701}" type="datetimeFigureOut">
              <a:rPr lang="en-US" smtClean="0"/>
              <a:t>8/20/2020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3505837-4A89-4BB3-8300-60F68225CE72}" type="slidenum">
              <a:rPr lang="en-US" smtClean="0"/>
              <a:t>‹#›</a:t>
            </a:fld>
            <a:endParaRPr lang="en-US"/>
          </a:p>
        </p:txBody>
      </p:sp>
    </p:spTree>
    <p:extLst>
      <p:ext uri="{BB962C8B-B14F-4D97-AF65-F5344CB8AC3E}">
        <p14:creationId xmlns:p14="http://schemas.microsoft.com/office/powerpoint/2010/main" val="706714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A4008A3-F825-471F-B9D1-868121293073}"/>
              </a:ext>
            </a:extLst>
          </p:cNvPr>
          <p:cNvSpPr>
            <a:spLocks noChangeArrowheads="1"/>
          </p:cNvSpPr>
          <p:nvPr/>
        </p:nvSpPr>
        <p:spPr bwMode="auto">
          <a:xfrm>
            <a:off x="713581" y="840786"/>
            <a:ext cx="6345238" cy="809148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Text Box 3">
            <a:extLst>
              <a:ext uri="{FF2B5EF4-FFF2-40B4-BE49-F238E27FC236}">
                <a16:creationId xmlns:a16="http://schemas.microsoft.com/office/drawing/2014/main" id="{D3AD694B-66B6-4D7C-9E08-ACF3FBDC9175}"/>
              </a:ext>
            </a:extLst>
          </p:cNvPr>
          <p:cNvSpPr txBox="1">
            <a:spLocks noChangeArrowheads="1"/>
          </p:cNvSpPr>
          <p:nvPr/>
        </p:nvSpPr>
        <p:spPr bwMode="auto">
          <a:xfrm>
            <a:off x="940594" y="6984411"/>
            <a:ext cx="5395912" cy="26574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966696D5-287D-47D3-8FF1-2A426ECE1304}"/>
              </a:ext>
            </a:extLst>
          </p:cNvPr>
          <p:cNvSpPr txBox="1">
            <a:spLocks noChangeArrowheads="1"/>
          </p:cNvSpPr>
          <p:nvPr/>
        </p:nvSpPr>
        <p:spPr bwMode="auto">
          <a:xfrm>
            <a:off x="467519" y="1726611"/>
            <a:ext cx="6875462" cy="2143931"/>
          </a:xfrm>
          <a:prstGeom prst="rect">
            <a:avLst/>
          </a:prstGeom>
          <a:solidFill>
            <a:srgbClr val="FFFFFF"/>
          </a:solidFill>
          <a:ln w="25400" algn="ctr">
            <a:noFill/>
            <a:miter lim="800000"/>
            <a:headEnd/>
            <a:tailEnd/>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500" b="0" i="0" u="none" strike="noStrike" cap="none" normalizeH="0" baseline="0">
                <a:ln>
                  <a:noFill/>
                </a:ln>
                <a:solidFill>
                  <a:srgbClr val="000000"/>
                </a:solidFill>
                <a:effectLst/>
                <a:latin typeface="White Angelica" pitchFamily="2" charset="0"/>
              </a:rPr>
              <a:t>Recommended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500" b="0" i="0" u="none" strike="noStrike" cap="none" normalizeH="0" baseline="0">
                <a:ln>
                  <a:noFill/>
                </a:ln>
                <a:solidFill>
                  <a:srgbClr val="000000"/>
                </a:solidFill>
                <a:effectLst/>
                <a:latin typeface="White Angelica" pitchFamily="2" charset="0"/>
              </a:rPr>
              <a:t>Book Series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5">
            <a:extLst>
              <a:ext uri="{FF2B5EF4-FFF2-40B4-BE49-F238E27FC236}">
                <a16:creationId xmlns:a16="http://schemas.microsoft.com/office/drawing/2014/main" id="{E33420EF-C4A3-4213-A94A-58BF2971E878}"/>
              </a:ext>
            </a:extLst>
          </p:cNvPr>
          <p:cNvSpPr txBox="1">
            <a:spLocks noChangeArrowheads="1"/>
          </p:cNvSpPr>
          <p:nvPr/>
        </p:nvSpPr>
        <p:spPr bwMode="auto">
          <a:xfrm>
            <a:off x="502444" y="5104811"/>
            <a:ext cx="6858000" cy="10874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small" normalizeH="0" dirty="0">
                <a:ln>
                  <a:noFill/>
                </a:ln>
                <a:solidFill>
                  <a:srgbClr val="000000"/>
                </a:solidFill>
                <a:effectLst/>
                <a:latin typeface="Calibri" panose="020F0502020204030204" pitchFamily="34" charset="0"/>
              </a:rPr>
              <a:t>For 1</a:t>
            </a:r>
            <a:r>
              <a:rPr kumimoji="0" lang="en-US" altLang="en-US" sz="2800" b="0" i="0" u="none" strike="noStrike" cap="small" normalizeH="0" baseline="30000" dirty="0">
                <a:ln>
                  <a:noFill/>
                </a:ln>
                <a:solidFill>
                  <a:srgbClr val="000000"/>
                </a:solidFill>
                <a:effectLst/>
                <a:latin typeface="Calibri" panose="020F0502020204030204" pitchFamily="34" charset="0"/>
              </a:rPr>
              <a:t>st</a:t>
            </a:r>
            <a:r>
              <a:rPr kumimoji="0" lang="en-US" altLang="en-US" sz="2800" b="0" i="0" u="none" strike="noStrike" cap="small" normalizeH="0" dirty="0">
                <a:ln>
                  <a:noFill/>
                </a:ln>
                <a:solidFill>
                  <a:srgbClr val="000000"/>
                </a:solidFill>
                <a:effectLst/>
                <a:latin typeface="Calibri" panose="020F0502020204030204" pitchFamily="34" charset="0"/>
              </a:rPr>
              <a:t>-4</a:t>
            </a:r>
            <a:r>
              <a:rPr kumimoji="0" lang="en-US" altLang="en-US" sz="2800" b="0" i="0" u="none" strike="noStrike" cap="small" normalizeH="0" baseline="30000" dirty="0">
                <a:ln>
                  <a:noFill/>
                </a:ln>
                <a:solidFill>
                  <a:srgbClr val="000000"/>
                </a:solidFill>
                <a:effectLst/>
                <a:latin typeface="Calibri" panose="020F0502020204030204" pitchFamily="34" charset="0"/>
              </a:rPr>
              <a:t>th</a:t>
            </a:r>
            <a:r>
              <a:rPr kumimoji="0" lang="en-US" altLang="en-US" sz="2800" b="0" i="0" u="none" strike="noStrike" cap="small" normalizeH="0" dirty="0">
                <a:ln>
                  <a:noFill/>
                </a:ln>
                <a:solidFill>
                  <a:srgbClr val="000000"/>
                </a:solidFill>
                <a:effectLst/>
                <a:latin typeface="Calibri" panose="020F0502020204030204" pitchFamily="34" charset="0"/>
              </a:rPr>
              <a:t> Grade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small" normalizeH="0" dirty="0">
                <a:ln>
                  <a:noFill/>
                </a:ln>
                <a:solidFill>
                  <a:srgbClr val="000000"/>
                </a:solidFill>
                <a:effectLst/>
                <a:latin typeface="Calibri" panose="020F0502020204030204" pitchFamily="34" charset="0"/>
              </a:rPr>
              <a:t> Readers </a:t>
            </a:r>
            <a:endParaRPr kumimoji="0" lang="en-US" altLang="en-US" sz="1800" b="0" i="0" u="none" strike="noStrike" cap="small" normalizeH="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709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6ADDF3-32E7-4859-8A04-732C1CCFDB30}"/>
              </a:ext>
            </a:extLst>
          </p:cNvPr>
          <p:cNvGraphicFramePr>
            <a:graphicFrameLocks noGrp="1"/>
          </p:cNvGraphicFramePr>
          <p:nvPr>
            <p:extLst>
              <p:ext uri="{D42A27DB-BD31-4B8C-83A1-F6EECF244321}">
                <p14:modId xmlns:p14="http://schemas.microsoft.com/office/powerpoint/2010/main" val="2084296365"/>
              </p:ext>
            </p:extLst>
          </p:nvPr>
        </p:nvGraphicFramePr>
        <p:xfrm>
          <a:off x="534987" y="1122235"/>
          <a:ext cx="6702425" cy="3452788"/>
        </p:xfrm>
        <a:graphic>
          <a:graphicData uri="http://schemas.openxmlformats.org/drawingml/2006/table">
            <a:tbl>
              <a:tblPr/>
              <a:tblGrid>
                <a:gridCol w="1629155">
                  <a:extLst>
                    <a:ext uri="{9D8B030D-6E8A-4147-A177-3AD203B41FA5}">
                      <a16:colId xmlns:a16="http://schemas.microsoft.com/office/drawing/2014/main" val="571106735"/>
                    </a:ext>
                  </a:extLst>
                </a:gridCol>
                <a:gridCol w="1441399">
                  <a:extLst>
                    <a:ext uri="{9D8B030D-6E8A-4147-A177-3AD203B41FA5}">
                      <a16:colId xmlns:a16="http://schemas.microsoft.com/office/drawing/2014/main" val="428065328"/>
                    </a:ext>
                  </a:extLst>
                </a:gridCol>
                <a:gridCol w="2958545">
                  <a:extLst>
                    <a:ext uri="{9D8B030D-6E8A-4147-A177-3AD203B41FA5}">
                      <a16:colId xmlns:a16="http://schemas.microsoft.com/office/drawing/2014/main" val="1113214494"/>
                    </a:ext>
                  </a:extLst>
                </a:gridCol>
                <a:gridCol w="673326">
                  <a:extLst>
                    <a:ext uri="{9D8B030D-6E8A-4147-A177-3AD203B41FA5}">
                      <a16:colId xmlns:a16="http://schemas.microsoft.com/office/drawing/2014/main" val="2010099673"/>
                    </a:ext>
                  </a:extLst>
                </a:gridCol>
              </a:tblGrid>
              <a:tr h="624915">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BOOK</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AUTHOR</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DESCRIPTION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READING LEVEL</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974156458"/>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Rats of </a:t>
                      </a:r>
                      <a:r>
                        <a:rPr lang="en-US" sz="1100" kern="1400" dirty="0" err="1">
                          <a:ln>
                            <a:noFill/>
                          </a:ln>
                          <a:solidFill>
                            <a:srgbClr val="000000"/>
                          </a:solidFill>
                          <a:effectLst/>
                          <a:latin typeface="Calibri" panose="020F0502020204030204" pitchFamily="34" charset="0"/>
                        </a:rPr>
                        <a:t>Nimh</a:t>
                      </a:r>
                      <a:r>
                        <a:rPr lang="en-US" sz="1100" kern="1400" dirty="0">
                          <a:ln>
                            <a:noFill/>
                          </a:ln>
                          <a:solidFill>
                            <a:srgbClr val="000000"/>
                          </a:solidFill>
                          <a:effectLst/>
                          <a:latin typeface="Calibri" panose="020F0502020204030204" pitchFamily="34" charset="0"/>
                        </a:rPr>
                        <a:t> Trilogy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Robert C. O’Brien, Jane Leslie Conly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series of three books about rats that have become intelligent through scientific experimentation. These books might be described as science fiction or fantasy.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5.1</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60601086"/>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Borrowers</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Mary Norton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series of five fantasy novels about tiny people who live in the homes of big people and “borrow” their things. </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5.3-6.4</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99788563"/>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My Father’s Dragon trilogy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Ruth Stiles Gannett</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There are three books in this classic set of fantasy stories of Elmer Elevator and the flying baby dragon.</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5.6</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81959241"/>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Tuesdays at the Castle</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Jessica Day George</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This series of  five stories tells about a castle that rebuilds itself and children that defend it. Parental discretion needed due to magical elements.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5.2-5.8</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720013943"/>
                  </a:ext>
                </a:extLst>
              </a:tr>
            </a:tbl>
          </a:graphicData>
        </a:graphic>
      </p:graphicFrame>
      <p:sp>
        <p:nvSpPr>
          <p:cNvPr id="3" name="Rectangle 2">
            <a:extLst>
              <a:ext uri="{FF2B5EF4-FFF2-40B4-BE49-F238E27FC236}">
                <a16:creationId xmlns:a16="http://schemas.microsoft.com/office/drawing/2014/main" id="{4C199F4D-B6DF-40EE-9FBE-80470F5CAAD8}"/>
              </a:ext>
            </a:extLst>
          </p:cNvPr>
          <p:cNvSpPr/>
          <p:nvPr/>
        </p:nvSpPr>
        <p:spPr>
          <a:xfrm>
            <a:off x="1338942" y="403163"/>
            <a:ext cx="5221346" cy="646331"/>
          </a:xfrm>
          <a:prstGeom prst="rect">
            <a:avLst/>
          </a:prstGeom>
        </p:spPr>
        <p:txBody>
          <a:bodyPr wrap="square">
            <a:spAutoFit/>
          </a:bodyPr>
          <a:lstStyle/>
          <a:p>
            <a:pPr lvl="0" algn="ctr" defTabSz="914400" eaLnBrk="0" fontAlgn="base" hangingPunct="0">
              <a:spcBef>
                <a:spcPct val="0"/>
              </a:spcBef>
              <a:spcAft>
                <a:spcPct val="0"/>
              </a:spcAft>
            </a:pPr>
            <a:r>
              <a:rPr lang="en-US" altLang="en-US" sz="3600" dirty="0">
                <a:solidFill>
                  <a:srgbClr val="000000"/>
                </a:solidFill>
                <a:latin typeface="White Angelica" pitchFamily="2" charset="0"/>
              </a:rPr>
              <a:t>Fantasies- Grade 4</a:t>
            </a:r>
            <a:endParaRPr lang="en-US" altLang="en-US" sz="3600" dirty="0">
              <a:latin typeface="Arial" panose="020B0604020202020204" pitchFamily="34" charset="0"/>
            </a:endParaRPr>
          </a:p>
        </p:txBody>
      </p:sp>
    </p:spTree>
    <p:extLst>
      <p:ext uri="{BB962C8B-B14F-4D97-AF65-F5344CB8AC3E}">
        <p14:creationId xmlns:p14="http://schemas.microsoft.com/office/powerpoint/2010/main" val="44468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601E2443-E198-4C99-BC06-CF96E254A2E3}"/>
              </a:ext>
            </a:extLst>
          </p:cNvPr>
          <p:cNvSpPr txBox="1">
            <a:spLocks noChangeArrowheads="1"/>
          </p:cNvSpPr>
          <p:nvPr/>
        </p:nvSpPr>
        <p:spPr bwMode="auto">
          <a:xfrm>
            <a:off x="2087562" y="7276289"/>
            <a:ext cx="3597275" cy="21050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Calibri" panose="020F0502020204030204" pitchFamily="34" charset="0"/>
              </a:rPr>
              <a:t>Compilers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alibri" panose="020F0502020204030204" pitchFamily="34" charset="0"/>
              </a:rPr>
              <a:t>Barbara Lapp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alibri" panose="020F0502020204030204" pitchFamily="34" charset="0"/>
              </a:rPr>
              <a:t>Anna Zehr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panose="020F0502020204030204" pitchFamily="34" charset="0"/>
              </a:rPr>
              <a:t>Updated June 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38D616F4-2177-4A98-A0EF-BDC1FD473F56}"/>
              </a:ext>
            </a:extLst>
          </p:cNvPr>
          <p:cNvSpPr txBox="1"/>
          <p:nvPr/>
        </p:nvSpPr>
        <p:spPr>
          <a:xfrm>
            <a:off x="1019908" y="2813537"/>
            <a:ext cx="5549167" cy="646331"/>
          </a:xfrm>
          <a:prstGeom prst="rect">
            <a:avLst/>
          </a:prstGeom>
          <a:noFill/>
        </p:spPr>
        <p:txBody>
          <a:bodyPr wrap="square" rtlCol="0">
            <a:spAutoFit/>
          </a:bodyPr>
          <a:lstStyle/>
          <a:p>
            <a:r>
              <a:rPr lang="en-US" dirty="0"/>
              <a:t>This list is under construction. We offer it in this format so you can freely adjust it to your own needs.</a:t>
            </a:r>
          </a:p>
        </p:txBody>
      </p:sp>
    </p:spTree>
    <p:extLst>
      <p:ext uri="{BB962C8B-B14F-4D97-AF65-F5344CB8AC3E}">
        <p14:creationId xmlns:p14="http://schemas.microsoft.com/office/powerpoint/2010/main" val="21985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3987C79-D739-4145-832A-786D1346B1DD}"/>
              </a:ext>
            </a:extLst>
          </p:cNvPr>
          <p:cNvSpPr>
            <a:spLocks noChangeArrowheads="1"/>
          </p:cNvSpPr>
          <p:nvPr/>
        </p:nvSpPr>
        <p:spPr bwMode="auto">
          <a:xfrm>
            <a:off x="713581" y="920705"/>
            <a:ext cx="6345238" cy="7916862"/>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Text Box 3">
            <a:extLst>
              <a:ext uri="{FF2B5EF4-FFF2-40B4-BE49-F238E27FC236}">
                <a16:creationId xmlns:a16="http://schemas.microsoft.com/office/drawing/2014/main" id="{8A0B267C-590A-4A28-8B34-6CBA07701F9C}"/>
              </a:ext>
            </a:extLst>
          </p:cNvPr>
          <p:cNvSpPr txBox="1">
            <a:spLocks noChangeArrowheads="1"/>
          </p:cNvSpPr>
          <p:nvPr/>
        </p:nvSpPr>
        <p:spPr bwMode="auto">
          <a:xfrm>
            <a:off x="973931" y="1363617"/>
            <a:ext cx="5821363" cy="7188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rPr>
              <a:t>          Note that this book list is different from the lists of quality literature which list classics that every child should read. Instead, this list suggests book series that will give your children lots of choice as they gain the reading skills and stamina that prepare them for the best works of literature still out there. Note that this is the first draft of a running list, not an exhaustive list. </a:t>
            </a:r>
            <a:r>
              <a:rPr kumimoji="0" lang="en-US" altLang="en-US" sz="1200" b="0" i="0" u="none" strike="noStrike" cap="none" normalizeH="0" baseline="0" dirty="0">
                <a:ln>
                  <a:noFill/>
                </a:ln>
                <a:solidFill>
                  <a:srgbClr val="000000"/>
                </a:solidFill>
                <a:effectLst/>
                <a:latin typeface="Wingdings" panose="05000000000000000000" pitchFamily="2" charset="2"/>
              </a:rPr>
              <a:t>J </a:t>
            </a:r>
            <a:r>
              <a:rPr kumimoji="0" lang="en-US" altLang="en-US" sz="1200" b="0" i="0" u="none" strike="noStrike" cap="none" normalizeH="0" baseline="0" dirty="0">
                <a:ln>
                  <a:noFill/>
                </a:ln>
                <a:solidFill>
                  <a:srgbClr val="000000"/>
                </a:solidFill>
                <a:effectLst/>
                <a:latin typeface="Calibri" panose="020F0502020204030204" pitchFamily="34" charset="0"/>
              </a:rPr>
              <a:t>This also only includes series, not individual stand-alone books that would also be worthwhile for your child to read (of which there are </a:t>
            </a:r>
            <a:r>
              <a:rPr kumimoji="0" lang="en-US" altLang="en-US" sz="1200" b="0" i="1" u="none" strike="noStrike" cap="none" normalizeH="0" baseline="0" dirty="0">
                <a:ln>
                  <a:noFill/>
                </a:ln>
                <a:solidFill>
                  <a:srgbClr val="000000"/>
                </a:solidFill>
                <a:effectLst/>
                <a:latin typeface="Calibri" panose="020F0502020204030204" pitchFamily="34" charset="0"/>
              </a:rPr>
              <a:t>many</a:t>
            </a:r>
            <a:r>
              <a:rPr kumimoji="0" lang="en-US" altLang="en-US" sz="1200" b="0" i="0" u="none" strike="noStrike" cap="none" normalizeH="0" baseline="0" dirty="0">
                <a:ln>
                  <a:noFill/>
                </a:ln>
                <a:solidFill>
                  <a:srgbClr val="000000"/>
                </a:solidFill>
                <a:effectLst/>
                <a:latin typeface="Calibri" panose="020F0502020204030204" pitchFamily="34" charset="0"/>
              </a:rPr>
              <a:t>).  </a:t>
            </a:r>
            <a:r>
              <a:rPr kumimoji="0" lang="en-US" altLang="en-US" sz="1200" b="1" i="0" u="none" strike="noStrike" cap="none" normalizeH="0" baseline="0" dirty="0">
                <a:ln>
                  <a:noFill/>
                </a:ln>
                <a:solidFill>
                  <a:srgbClr val="000000"/>
                </a:solidFill>
                <a:effectLst/>
                <a:latin typeface="Calibri" panose="020F0502020204030204" pitchFamily="34" charset="0"/>
              </a:rPr>
              <a:t>I welcome any additions you think should be on this list</a:t>
            </a:r>
            <a:r>
              <a:rPr kumimoji="0" lang="en-US" altLang="en-US" sz="1200" b="0" i="0" u="none" strike="noStrike" cap="none" normalizeH="0" baseline="0" dirty="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lang="en-US" altLang="en-US" sz="1200" dirty="0">
                <a:solidFill>
                  <a:srgbClr val="000000"/>
                </a:solidFill>
                <a:latin typeface="Calibri" panose="020F0502020204030204" pitchFamily="34" charset="0"/>
              </a:rPr>
              <a:t>          </a:t>
            </a:r>
            <a:r>
              <a:rPr kumimoji="0" lang="en-US" altLang="en-US" sz="1200" b="0" i="0" u="none" strike="noStrike" cap="none" normalizeH="0" baseline="0" dirty="0">
                <a:ln>
                  <a:noFill/>
                </a:ln>
                <a:solidFill>
                  <a:srgbClr val="000000"/>
                </a:solidFill>
                <a:effectLst/>
                <a:latin typeface="Calibri" panose="020F0502020204030204" pitchFamily="34" charset="0"/>
              </a:rPr>
              <a:t>Because this book list is based on reading level, there is a reading level number attached to each book. The number of the reading level correlates with the year and month of a grade. A book with a 2.4 reading level means that it would be suitable for a child in the fourth month of Grade 2. A book with 0.5 reading level is appropriate for a child in the fifth month of their Kindergarten year. You will notice that the reading levels have a range. That is due to the fact that in a series the reading level can vary. If a book seems too difficult or too easy even if it is in that grade’s range, check for other books in the series. The reading levels assigned are a combination of official reading levels assigned by the experts at arbookfind.com and opinions of the compilers of this list. </a:t>
            </a:r>
            <a:r>
              <a:rPr kumimoji="0" lang="en-US" altLang="en-US" sz="1200" b="0" i="0" u="none" strike="noStrike" cap="none" normalizeH="0" baseline="0" dirty="0">
                <a:ln>
                  <a:noFill/>
                </a:ln>
                <a:solidFill>
                  <a:srgbClr val="000000"/>
                </a:solidFill>
                <a:effectLst/>
                <a:latin typeface="Wingdings" panose="05000000000000000000" pitchFamily="2" charset="2"/>
              </a:rPr>
              <a:t>J</a:t>
            </a:r>
            <a:endParaRPr kumimoji="0" lang="en-US" altLang="en-US" sz="12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lang="en-US" altLang="en-US" sz="1200" dirty="0">
                <a:solidFill>
                  <a:srgbClr val="000000"/>
                </a:solidFill>
                <a:latin typeface="Calibri" panose="020F0502020204030204" pitchFamily="34" charset="0"/>
              </a:rPr>
              <a:t>          Included in this list are first and second grade level books because these titles still represent an important part of many 3-4</a:t>
            </a:r>
            <a:r>
              <a:rPr lang="en-US" altLang="en-US" sz="1200" baseline="30000" dirty="0">
                <a:solidFill>
                  <a:srgbClr val="000000"/>
                </a:solidFill>
                <a:latin typeface="Calibri" panose="020F0502020204030204" pitchFamily="34" charset="0"/>
              </a:rPr>
              <a:t>th</a:t>
            </a:r>
            <a:r>
              <a:rPr lang="en-US" altLang="en-US" sz="1200" dirty="0">
                <a:solidFill>
                  <a:srgbClr val="000000"/>
                </a:solidFill>
                <a:latin typeface="Calibri" panose="020F0502020204030204" pitchFamily="34" charset="0"/>
              </a:rPr>
              <a:t> graders’ reading lives. </a:t>
            </a:r>
            <a:r>
              <a:rPr kumimoji="0" lang="en-US" altLang="en-US" sz="1200" b="0" i="0" u="none" strike="noStrike" cap="none" normalizeH="0" baseline="0" dirty="0">
                <a:ln>
                  <a:noFill/>
                </a:ln>
                <a:solidFill>
                  <a:srgbClr val="000000"/>
                </a:solidFill>
                <a:effectLst/>
                <a:latin typeface="Calibri" panose="020F0502020204030204" pitchFamily="34" charset="0"/>
              </a:rPr>
              <a:t>Consider putting in front of your children many books below their grade level for them to read aloud to younger siblings. These give children additional fluency practice and prepare them </a:t>
            </a:r>
            <a:r>
              <a:rPr lang="en-US" altLang="en-US" sz="1200" dirty="0">
                <a:solidFill>
                  <a:srgbClr val="000000"/>
                </a:solidFill>
                <a:latin typeface="Calibri" panose="020F0502020204030204" pitchFamily="34" charset="0"/>
              </a:rPr>
              <a:t>to read independently chapter books from their grade level</a:t>
            </a:r>
            <a:r>
              <a:rPr kumimoji="0" lang="en-US" altLang="en-US" sz="1200" b="0" i="0" u="none" strike="noStrike" cap="none" normalizeH="0" baseline="0" dirty="0">
                <a:ln>
                  <a:noFill/>
                </a:ln>
                <a:solidFill>
                  <a:srgbClr val="000000"/>
                </a:solidFill>
                <a:effectLst/>
                <a:latin typeface="Calibri" panose="020F0502020204030204"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lang="en-US" altLang="en-US" sz="1200" dirty="0">
                <a:solidFill>
                  <a:srgbClr val="000000"/>
                </a:solidFill>
                <a:latin typeface="Calibri" panose="020F0502020204030204" pitchFamily="34" charset="0"/>
              </a:rPr>
              <a:t>          </a:t>
            </a:r>
            <a:r>
              <a:rPr kumimoji="0" lang="en-US" altLang="en-US" sz="1200" b="1" i="0" u="none" strike="noStrike" cap="none" normalizeH="0" baseline="0" dirty="0">
                <a:ln>
                  <a:noFill/>
                </a:ln>
                <a:solidFill>
                  <a:srgbClr val="000000"/>
                </a:solidFill>
                <a:effectLst/>
                <a:latin typeface="Calibri" panose="020F0502020204030204" pitchFamily="34" charset="0"/>
              </a:rPr>
              <a:t>Please read these books with discretion, knowing that your tastes and family guidelines may differ from the recommendations on this list. Not all books within series are equal</a:t>
            </a:r>
            <a:r>
              <a:rPr lang="en-US" altLang="en-US" sz="1200" b="1" dirty="0">
                <a:solidFill>
                  <a:srgbClr val="000000"/>
                </a:solidFill>
                <a:latin typeface="Calibri" panose="020F0502020204030204" pitchFamily="34" charset="0"/>
              </a:rPr>
              <a:t> in quality</a:t>
            </a:r>
            <a:r>
              <a:rPr kumimoji="0" lang="en-US" altLang="en-US" sz="1200" b="1" i="0" u="none" strike="noStrike" cap="none" normalizeH="0" baseline="0" dirty="0">
                <a:ln>
                  <a:noFill/>
                </a:ln>
                <a:solidFill>
                  <a:srgbClr val="000000"/>
                </a:solidFill>
                <a:effectLst/>
                <a:latin typeface="Calibri" panose="020F0502020204030204" pitchFamily="34" charset="0"/>
              </a:rPr>
              <a:t>. Not all books within these series are 100% endorsed by the compilers.</a:t>
            </a:r>
          </a:p>
          <a:p>
            <a:pPr marL="0" marR="0" lvl="0" indent="0" algn="l" defTabSz="914400" rtl="0" eaLnBrk="0" fontAlgn="base" latinLnBrk="0" hangingPunct="0">
              <a:lnSpc>
                <a:spcPct val="150000"/>
              </a:lnSpc>
              <a:spcBef>
                <a:spcPct val="0"/>
              </a:spcBef>
              <a:spcAft>
                <a:spcPct val="0"/>
              </a:spcAft>
              <a:buClrTx/>
              <a:buSzTx/>
              <a:buFontTx/>
              <a:buNone/>
              <a:tabLst/>
            </a:pPr>
            <a:r>
              <a:rPr lang="en-US" altLang="en-US" sz="1200" dirty="0">
                <a:solidFill>
                  <a:srgbClr val="000000"/>
                </a:solidFill>
                <a:latin typeface="Calibri" panose="020F0502020204030204" pitchFamily="34" charset="0"/>
              </a:rPr>
              <a:t>          </a:t>
            </a:r>
            <a:r>
              <a:rPr kumimoji="0" lang="en-US" altLang="en-US" sz="1200" b="0" i="0" u="none" strike="noStrike" cap="none" normalizeH="0" baseline="0" dirty="0">
                <a:ln>
                  <a:noFill/>
                </a:ln>
                <a:solidFill>
                  <a:srgbClr val="000000"/>
                </a:solidFill>
                <a:effectLst/>
                <a:latin typeface="Calibri" panose="020F0502020204030204" pitchFamily="34" charset="0"/>
              </a:rPr>
              <a:t>Note that authors with asterisks behind the name indicate quality authors that have additional books that would be worth looking into (but may not be in a series).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1EE0FD84-2555-4A0B-A968-8C3F48540713}"/>
              </a:ext>
            </a:extLst>
          </p:cNvPr>
          <p:cNvSpPr txBox="1">
            <a:spLocks noChangeArrowheads="1"/>
          </p:cNvSpPr>
          <p:nvPr/>
        </p:nvSpPr>
        <p:spPr bwMode="auto">
          <a:xfrm>
            <a:off x="3752056" y="8551817"/>
            <a:ext cx="3100388" cy="673100"/>
          </a:xfrm>
          <a:prstGeom prst="rect">
            <a:avLst/>
          </a:prstGeom>
          <a:solidFill>
            <a:srgbClr val="FFFF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White Angelica" pitchFamily="2" charset="0"/>
              </a:rPr>
              <a:t>Happy reading!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5">
            <a:extLst>
              <a:ext uri="{FF2B5EF4-FFF2-40B4-BE49-F238E27FC236}">
                <a16:creationId xmlns:a16="http://schemas.microsoft.com/office/drawing/2014/main" id="{7B5548B6-2B4F-4B68-B73A-BD5A2D4F50A3}"/>
              </a:ext>
            </a:extLst>
          </p:cNvPr>
          <p:cNvSpPr txBox="1">
            <a:spLocks noChangeArrowheads="1"/>
          </p:cNvSpPr>
          <p:nvPr/>
        </p:nvSpPr>
        <p:spPr bwMode="auto">
          <a:xfrm>
            <a:off x="973931" y="628605"/>
            <a:ext cx="2778125" cy="719137"/>
          </a:xfrm>
          <a:prstGeom prst="rect">
            <a:avLst/>
          </a:prstGeom>
          <a:solidFill>
            <a:srgbClr val="FFFF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White Angelica" pitchFamily="2" charset="0"/>
              </a:rPr>
              <a:t>Dear Parents,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026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A212961D-5BEE-4793-BDC4-D15703117F73}"/>
              </a:ext>
            </a:extLst>
          </p:cNvPr>
          <p:cNvGraphicFramePr>
            <a:graphicFrameLocks noGrp="1"/>
          </p:cNvGraphicFramePr>
          <p:nvPr>
            <p:extLst>
              <p:ext uri="{D42A27DB-BD31-4B8C-83A1-F6EECF244321}">
                <p14:modId xmlns:p14="http://schemas.microsoft.com/office/powerpoint/2010/main" val="1344600938"/>
              </p:ext>
            </p:extLst>
          </p:nvPr>
        </p:nvGraphicFramePr>
        <p:xfrm>
          <a:off x="534988" y="5742973"/>
          <a:ext cx="6702424" cy="3567964"/>
        </p:xfrm>
        <a:graphic>
          <a:graphicData uri="http://schemas.openxmlformats.org/drawingml/2006/table">
            <a:tbl>
              <a:tblPr/>
              <a:tblGrid>
                <a:gridCol w="1671383">
                  <a:extLst>
                    <a:ext uri="{9D8B030D-6E8A-4147-A177-3AD203B41FA5}">
                      <a16:colId xmlns:a16="http://schemas.microsoft.com/office/drawing/2014/main" val="3429472975"/>
                    </a:ext>
                  </a:extLst>
                </a:gridCol>
                <a:gridCol w="1384790">
                  <a:extLst>
                    <a:ext uri="{9D8B030D-6E8A-4147-A177-3AD203B41FA5}">
                      <a16:colId xmlns:a16="http://schemas.microsoft.com/office/drawing/2014/main" val="826403073"/>
                    </a:ext>
                  </a:extLst>
                </a:gridCol>
                <a:gridCol w="3088656">
                  <a:extLst>
                    <a:ext uri="{9D8B030D-6E8A-4147-A177-3AD203B41FA5}">
                      <a16:colId xmlns:a16="http://schemas.microsoft.com/office/drawing/2014/main" val="3150637110"/>
                    </a:ext>
                  </a:extLst>
                </a:gridCol>
                <a:gridCol w="557595">
                  <a:extLst>
                    <a:ext uri="{9D8B030D-6E8A-4147-A177-3AD203B41FA5}">
                      <a16:colId xmlns:a16="http://schemas.microsoft.com/office/drawing/2014/main" val="3157273536"/>
                    </a:ext>
                  </a:extLst>
                </a:gridCol>
              </a:tblGrid>
              <a:tr h="472111">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BOOK</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AUTHOR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DESCRIPTION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READING LEVEL</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385724782"/>
                  </a:ext>
                </a:extLst>
              </a:tr>
              <a:tr h="66613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Amelia Bedelia</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Peggy Parish/Herman Parish</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Humorous stories about a maid who begins working for the Rogers and does things a bit differently than they expected.</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1.5-2.8</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19272996"/>
                  </a:ext>
                </a:extLst>
              </a:tr>
              <a:tr h="458012">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Clifford</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Norman Bridwell</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a little red puppy who grows up to be the biggest dog in the world!</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1.5-2.5</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82148337"/>
                  </a:ext>
                </a:extLst>
              </a:tr>
              <a:tr h="44881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Backyard Wildlife/Animal Safari</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Kari Schuetz/Derek Zobel</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Informational books about various animals.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1.5-3.5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04727617"/>
                  </a:ext>
                </a:extLst>
              </a:tr>
              <a:tr h="458012">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Rookie Read About Science Series</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Various authors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Informational books about a variety of science-related topics.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1.5-3.5</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81460027"/>
                  </a:ext>
                </a:extLst>
              </a:tr>
              <a:tr h="1046981">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The Magic School Bus [Scholastic Readers Level 2]</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Various authors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Miss Frizzle takes her class on wild adventures as they learn about various topics in science class. </a:t>
                      </a:r>
                      <a:r>
                        <a:rPr lang="en-US" sz="1100" i="1" kern="1400">
                          <a:ln>
                            <a:noFill/>
                          </a:ln>
                          <a:solidFill>
                            <a:srgbClr val="000000"/>
                          </a:solidFill>
                          <a:effectLst/>
                          <a:latin typeface="Calibri" panose="020F0502020204030204" pitchFamily="34" charset="0"/>
                        </a:rPr>
                        <a:t>[Note: the original versions of these books are above-level, but the Scholastic Reader Level 2 version should be closer to Grade 1-2 level.]</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1.7-2.7</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793163"/>
                  </a:ext>
                </a:extLst>
              </a:tr>
            </a:tbl>
          </a:graphicData>
        </a:graphic>
      </p:graphicFrame>
      <p:sp>
        <p:nvSpPr>
          <p:cNvPr id="18" name="Control 15">
            <a:extLst>
              <a:ext uri="{FF2B5EF4-FFF2-40B4-BE49-F238E27FC236}">
                <a16:creationId xmlns:a16="http://schemas.microsoft.com/office/drawing/2014/main" id="{31668736-7600-416C-B14E-9FBF680305AA}"/>
              </a:ext>
            </a:extLst>
          </p:cNvPr>
          <p:cNvSpPr>
            <a:spLocks noChangeArrowheads="1" noChangeShapeType="1"/>
          </p:cNvSpPr>
          <p:nvPr/>
        </p:nvSpPr>
        <p:spPr bwMode="auto">
          <a:xfrm>
            <a:off x="992188" y="9799638"/>
            <a:ext cx="6858000" cy="36258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graphicFrame>
        <p:nvGraphicFramePr>
          <p:cNvPr id="19" name="Table 18">
            <a:extLst>
              <a:ext uri="{FF2B5EF4-FFF2-40B4-BE49-F238E27FC236}">
                <a16:creationId xmlns:a16="http://schemas.microsoft.com/office/drawing/2014/main" id="{7B7D92FA-17CF-4D34-9576-F835169D9314}"/>
              </a:ext>
            </a:extLst>
          </p:cNvPr>
          <p:cNvGraphicFramePr>
            <a:graphicFrameLocks noGrp="1"/>
          </p:cNvGraphicFramePr>
          <p:nvPr>
            <p:extLst>
              <p:ext uri="{D42A27DB-BD31-4B8C-83A1-F6EECF244321}">
                <p14:modId xmlns:p14="http://schemas.microsoft.com/office/powerpoint/2010/main" val="4246055773"/>
              </p:ext>
            </p:extLst>
          </p:nvPr>
        </p:nvGraphicFramePr>
        <p:xfrm>
          <a:off x="534988" y="1191722"/>
          <a:ext cx="6702424" cy="3630193"/>
        </p:xfrm>
        <a:graphic>
          <a:graphicData uri="http://schemas.openxmlformats.org/drawingml/2006/table">
            <a:tbl>
              <a:tblPr/>
              <a:tblGrid>
                <a:gridCol w="1671383">
                  <a:extLst>
                    <a:ext uri="{9D8B030D-6E8A-4147-A177-3AD203B41FA5}">
                      <a16:colId xmlns:a16="http://schemas.microsoft.com/office/drawing/2014/main" val="1908492957"/>
                    </a:ext>
                  </a:extLst>
                </a:gridCol>
                <a:gridCol w="1384790">
                  <a:extLst>
                    <a:ext uri="{9D8B030D-6E8A-4147-A177-3AD203B41FA5}">
                      <a16:colId xmlns:a16="http://schemas.microsoft.com/office/drawing/2014/main" val="1972526762"/>
                    </a:ext>
                  </a:extLst>
                </a:gridCol>
                <a:gridCol w="3088656">
                  <a:extLst>
                    <a:ext uri="{9D8B030D-6E8A-4147-A177-3AD203B41FA5}">
                      <a16:colId xmlns:a16="http://schemas.microsoft.com/office/drawing/2014/main" val="368134031"/>
                    </a:ext>
                  </a:extLst>
                </a:gridCol>
                <a:gridCol w="557595">
                  <a:extLst>
                    <a:ext uri="{9D8B030D-6E8A-4147-A177-3AD203B41FA5}">
                      <a16:colId xmlns:a16="http://schemas.microsoft.com/office/drawing/2014/main" val="9562875"/>
                    </a:ext>
                  </a:extLst>
                </a:gridCol>
              </a:tblGrid>
              <a:tr h="438972">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BOOK</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AUTHOR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DESCRIPTION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READING LEVEL</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142933216"/>
                  </a:ext>
                </a:extLst>
              </a:tr>
              <a:tr h="782781">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Elephant and </a:t>
                      </a:r>
                      <a:r>
                        <a:rPr lang="en-US" sz="1100" kern="1400" dirty="0" err="1">
                          <a:ln>
                            <a:noFill/>
                          </a:ln>
                          <a:solidFill>
                            <a:srgbClr val="000000"/>
                          </a:solidFill>
                          <a:effectLst/>
                          <a:latin typeface="Calibri" panose="020F0502020204030204" pitchFamily="34" charset="0"/>
                        </a:rPr>
                        <a:t>Piggie</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Mo Willems**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A dialogue between best friends Elephant and Piggie. These books are interactive and made for two readers and are great for practicing reading expressively!</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0.5-1.7</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03793691"/>
                  </a:ext>
                </a:extLst>
              </a:tr>
              <a:tr h="46692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Dear Dragon</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Margaret Hillert***</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of a little boy and what life is like with a pet dragon.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0.6-2.0</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50290665"/>
                  </a:ext>
                </a:extLst>
              </a:tr>
              <a:tr h="46692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Biscuit</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Alyssa Satin Capucilli</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a little yellow puppy named Biscuit.</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0.7-1.5</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819249866"/>
                  </a:ext>
                </a:extLst>
              </a:tr>
              <a:tr h="46692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Click, Clack…</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Doreen Cronin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Farmer Brown’s farm is full of interesting animals such as noisy ducks and cows that can type!</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1.4-2.4</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0646549"/>
                  </a:ext>
                </a:extLst>
              </a:tr>
              <a:tr h="46692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Five Little Monkeys </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Eileen Christelow</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Goofy stories of 5 naughty little monkey siblings.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1.4-2.7</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05889133"/>
                  </a:ext>
                </a:extLst>
              </a:tr>
              <a:tr h="46692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P. J. </a:t>
                      </a:r>
                      <a:r>
                        <a:rPr lang="en-US" sz="1100" kern="1400" dirty="0" err="1">
                          <a:ln>
                            <a:noFill/>
                          </a:ln>
                          <a:solidFill>
                            <a:srgbClr val="000000"/>
                          </a:solidFill>
                          <a:effectLst/>
                          <a:latin typeface="Calibri" panose="020F0502020204030204" pitchFamily="34" charset="0"/>
                        </a:rPr>
                        <a:t>Funnybunny</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Marilyn Sadler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The adventures of P. J., a funny bunny. </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1.6-2.5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936583"/>
                  </a:ext>
                </a:extLst>
              </a:tr>
            </a:tbl>
          </a:graphicData>
        </a:graphic>
      </p:graphicFrame>
      <p:sp>
        <p:nvSpPr>
          <p:cNvPr id="21" name="Text Box 17">
            <a:extLst>
              <a:ext uri="{FF2B5EF4-FFF2-40B4-BE49-F238E27FC236}">
                <a16:creationId xmlns:a16="http://schemas.microsoft.com/office/drawing/2014/main" id="{07E5DBB6-BDCC-45F8-86DB-7CAD96FD773C}"/>
              </a:ext>
            </a:extLst>
          </p:cNvPr>
          <p:cNvSpPr txBox="1">
            <a:spLocks noChangeArrowheads="1"/>
          </p:cNvSpPr>
          <p:nvPr/>
        </p:nvSpPr>
        <p:spPr bwMode="auto">
          <a:xfrm>
            <a:off x="534988" y="496525"/>
            <a:ext cx="6858000" cy="8937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a:ln>
                  <a:noFill/>
                </a:ln>
                <a:solidFill>
                  <a:srgbClr val="000000"/>
                </a:solidFill>
                <a:effectLst/>
                <a:latin typeface="White Angelica" pitchFamily="2" charset="0"/>
              </a:rPr>
              <a:t>Grade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8">
            <a:extLst>
              <a:ext uri="{FF2B5EF4-FFF2-40B4-BE49-F238E27FC236}">
                <a16:creationId xmlns:a16="http://schemas.microsoft.com/office/drawing/2014/main" id="{7BF6F801-3996-4197-858F-06334697A318}"/>
              </a:ext>
            </a:extLst>
          </p:cNvPr>
          <p:cNvSpPr txBox="1">
            <a:spLocks noChangeArrowheads="1"/>
          </p:cNvSpPr>
          <p:nvPr/>
        </p:nvSpPr>
        <p:spPr bwMode="auto">
          <a:xfrm>
            <a:off x="550863" y="4993912"/>
            <a:ext cx="6858000" cy="1131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a:ln>
                  <a:noFill/>
                </a:ln>
                <a:solidFill>
                  <a:srgbClr val="000000"/>
                </a:solidFill>
                <a:effectLst/>
                <a:latin typeface="White Angelica" pitchFamily="2" charset="0"/>
              </a:rPr>
              <a:t>Advanced Grade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9">
            <a:extLst>
              <a:ext uri="{FF2B5EF4-FFF2-40B4-BE49-F238E27FC236}">
                <a16:creationId xmlns:a16="http://schemas.microsoft.com/office/drawing/2014/main" id="{376D7E43-36A0-444D-A07C-057362A8B9AC}"/>
              </a:ext>
            </a:extLst>
          </p:cNvPr>
          <p:cNvSpPr txBox="1">
            <a:spLocks noChangeArrowheads="1"/>
          </p:cNvSpPr>
          <p:nvPr/>
        </p:nvSpPr>
        <p:spPr bwMode="auto">
          <a:xfrm>
            <a:off x="3381375" y="9473837"/>
            <a:ext cx="3935413" cy="571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Calibri" panose="020F0502020204030204" pitchFamily="34" charset="0"/>
              </a:rPr>
              <a:t>**Check out other books by this author!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Calibri" panose="020F0502020204030204" pitchFamily="34" charset="0"/>
              </a:rPr>
              <a:t>***Hillert also has a set of easy-to-read fairy tales for mid-first grade level.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4811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9FEDA121-D564-446E-9E70-E6989750BA02}"/>
              </a:ext>
            </a:extLst>
          </p:cNvPr>
          <p:cNvSpPr txBox="1">
            <a:spLocks noChangeArrowheads="1"/>
          </p:cNvSpPr>
          <p:nvPr/>
        </p:nvSpPr>
        <p:spPr bwMode="auto">
          <a:xfrm>
            <a:off x="457200" y="1950177"/>
            <a:ext cx="6858000" cy="920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White Angelica" pitchFamily="2" charset="0"/>
              </a:rPr>
              <a:t>Grade 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C50DE672-1A82-4699-9E4B-39FEC528F585}"/>
              </a:ext>
            </a:extLst>
          </p:cNvPr>
          <p:cNvSpPr txBox="1">
            <a:spLocks noChangeArrowheads="1"/>
          </p:cNvSpPr>
          <p:nvPr/>
        </p:nvSpPr>
        <p:spPr bwMode="auto">
          <a:xfrm>
            <a:off x="4965700" y="9417913"/>
            <a:ext cx="2349500" cy="3286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Calibri" panose="020F0502020204030204" pitchFamily="34" charset="0"/>
              </a:rPr>
              <a:t>**Check out other books by this author!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D83E00E4-B26B-41CC-ACDA-FE0F56A90E07}"/>
              </a:ext>
            </a:extLst>
          </p:cNvPr>
          <p:cNvSpPr txBox="1">
            <a:spLocks noChangeArrowheads="1"/>
          </p:cNvSpPr>
          <p:nvPr/>
        </p:nvSpPr>
        <p:spPr bwMode="auto">
          <a:xfrm>
            <a:off x="457200" y="429487"/>
            <a:ext cx="6858000" cy="4476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White Angelica" pitchFamily="2" charset="0"/>
              </a:rPr>
              <a:t>Advanced Grade 1, continued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79F3DAF4-1CA9-45F0-92CF-A62591F7F4D6}"/>
              </a:ext>
            </a:extLst>
          </p:cNvPr>
          <p:cNvGraphicFramePr>
            <a:graphicFrameLocks noGrp="1"/>
          </p:cNvGraphicFramePr>
          <p:nvPr>
            <p:extLst>
              <p:ext uri="{D42A27DB-BD31-4B8C-83A1-F6EECF244321}">
                <p14:modId xmlns:p14="http://schemas.microsoft.com/office/powerpoint/2010/main" val="787985837"/>
              </p:ext>
            </p:extLst>
          </p:nvPr>
        </p:nvGraphicFramePr>
        <p:xfrm>
          <a:off x="534988" y="826354"/>
          <a:ext cx="6702424" cy="915144"/>
        </p:xfrm>
        <a:graphic>
          <a:graphicData uri="http://schemas.openxmlformats.org/drawingml/2006/table">
            <a:tbl>
              <a:tblPr/>
              <a:tblGrid>
                <a:gridCol w="1671383">
                  <a:extLst>
                    <a:ext uri="{9D8B030D-6E8A-4147-A177-3AD203B41FA5}">
                      <a16:colId xmlns:a16="http://schemas.microsoft.com/office/drawing/2014/main" val="4029105668"/>
                    </a:ext>
                  </a:extLst>
                </a:gridCol>
                <a:gridCol w="1384790">
                  <a:extLst>
                    <a:ext uri="{9D8B030D-6E8A-4147-A177-3AD203B41FA5}">
                      <a16:colId xmlns:a16="http://schemas.microsoft.com/office/drawing/2014/main" val="2797218269"/>
                    </a:ext>
                  </a:extLst>
                </a:gridCol>
                <a:gridCol w="3088656">
                  <a:extLst>
                    <a:ext uri="{9D8B030D-6E8A-4147-A177-3AD203B41FA5}">
                      <a16:colId xmlns:a16="http://schemas.microsoft.com/office/drawing/2014/main" val="2118929384"/>
                    </a:ext>
                  </a:extLst>
                </a:gridCol>
                <a:gridCol w="557595">
                  <a:extLst>
                    <a:ext uri="{9D8B030D-6E8A-4147-A177-3AD203B41FA5}">
                      <a16:colId xmlns:a16="http://schemas.microsoft.com/office/drawing/2014/main" val="2094972249"/>
                    </a:ext>
                  </a:extLst>
                </a:gridCol>
              </a:tblGrid>
              <a:tr h="44881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Morris the Moose</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Bernard Wiseman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a moose meeting other four-legged creatures...and humans!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1.6-2.0</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4201087"/>
                  </a:ext>
                </a:extLst>
              </a:tr>
              <a:tr h="451991">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Danny and the Dinosaur</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Syd Hoff**</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Danny visits a museum and becomes friends with a dinosaur.</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1.7-2.3</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820742"/>
                  </a:ext>
                </a:extLst>
              </a:tr>
            </a:tbl>
          </a:graphicData>
        </a:graphic>
      </p:graphicFrame>
      <p:graphicFrame>
        <p:nvGraphicFramePr>
          <p:cNvPr id="7" name="Table 6">
            <a:extLst>
              <a:ext uri="{FF2B5EF4-FFF2-40B4-BE49-F238E27FC236}">
                <a16:creationId xmlns:a16="http://schemas.microsoft.com/office/drawing/2014/main" id="{1CE671A6-0779-48B7-A740-043CA305D622}"/>
              </a:ext>
            </a:extLst>
          </p:cNvPr>
          <p:cNvGraphicFramePr>
            <a:graphicFrameLocks noGrp="1"/>
          </p:cNvGraphicFramePr>
          <p:nvPr>
            <p:extLst>
              <p:ext uri="{D42A27DB-BD31-4B8C-83A1-F6EECF244321}">
                <p14:modId xmlns:p14="http://schemas.microsoft.com/office/powerpoint/2010/main" val="1743820059"/>
              </p:ext>
            </p:extLst>
          </p:nvPr>
        </p:nvGraphicFramePr>
        <p:xfrm>
          <a:off x="569040" y="2660636"/>
          <a:ext cx="6634321" cy="6651838"/>
        </p:xfrm>
        <a:graphic>
          <a:graphicData uri="http://schemas.openxmlformats.org/drawingml/2006/table">
            <a:tbl>
              <a:tblPr/>
              <a:tblGrid>
                <a:gridCol w="2060960">
                  <a:extLst>
                    <a:ext uri="{9D8B030D-6E8A-4147-A177-3AD203B41FA5}">
                      <a16:colId xmlns:a16="http://schemas.microsoft.com/office/drawing/2014/main" val="1170839313"/>
                    </a:ext>
                  </a:extLst>
                </a:gridCol>
                <a:gridCol w="1434124">
                  <a:extLst>
                    <a:ext uri="{9D8B030D-6E8A-4147-A177-3AD203B41FA5}">
                      <a16:colId xmlns:a16="http://schemas.microsoft.com/office/drawing/2014/main" val="1002222944"/>
                    </a:ext>
                  </a:extLst>
                </a:gridCol>
                <a:gridCol w="2541483">
                  <a:extLst>
                    <a:ext uri="{9D8B030D-6E8A-4147-A177-3AD203B41FA5}">
                      <a16:colId xmlns:a16="http://schemas.microsoft.com/office/drawing/2014/main" val="2389502790"/>
                    </a:ext>
                  </a:extLst>
                </a:gridCol>
                <a:gridCol w="597754">
                  <a:extLst>
                    <a:ext uri="{9D8B030D-6E8A-4147-A177-3AD203B41FA5}">
                      <a16:colId xmlns:a16="http://schemas.microsoft.com/office/drawing/2014/main" val="3888003810"/>
                    </a:ext>
                  </a:extLst>
                </a:gridCol>
              </a:tblGrid>
              <a:tr h="430530">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BOOKS</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AUTHOR</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DESCRIPTION</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READING LEVEL</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3352290596"/>
                  </a:ext>
                </a:extLst>
              </a:tr>
              <a:tr h="468125">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Henry and Mudge</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Cynthia </a:t>
                      </a:r>
                      <a:r>
                        <a:rPr lang="en-US" sz="1100" kern="1400" dirty="0" err="1">
                          <a:ln>
                            <a:noFill/>
                          </a:ln>
                          <a:solidFill>
                            <a:srgbClr val="000000"/>
                          </a:solidFill>
                          <a:effectLst/>
                          <a:latin typeface="Calibri" panose="020F0502020204030204" pitchFamily="34" charset="0"/>
                        </a:rPr>
                        <a:t>Rylant</a:t>
                      </a:r>
                      <a:r>
                        <a:rPr lang="en-US" sz="1100" kern="1400" dirty="0">
                          <a:ln>
                            <a:noFill/>
                          </a:ln>
                          <a:solidFill>
                            <a:srgbClr val="000000"/>
                          </a:solidFill>
                          <a:effectLst/>
                          <a:latin typeface="Calibri" panose="020F0502020204030204" pitchFamily="34" charset="0"/>
                        </a:rPr>
                        <a:t>**</a:t>
                      </a:r>
                      <a:endParaRPr lang="en-US" sz="1000" kern="1400" dirty="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Henry finds a friend in a big dog named Mudge.</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2.0-2.9</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78543615"/>
                  </a:ext>
                </a:extLst>
              </a:tr>
              <a:tr h="706051">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Annie and Snowball</a:t>
                      </a:r>
                      <a:endParaRPr lang="en-US" sz="1000" kern="1400" dirty="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Cynthia Rylant**</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Annie and her pet bunny Snowball. They sometimes go on adventures with her cousin Henry and his dog Mudge.</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2.1-3.1</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1208639"/>
                  </a:ext>
                </a:extLst>
              </a:tr>
              <a:tr h="63726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Mr. Putter and Tabby</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Cynthia Rylant**</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Mr. Putter is lonely until he gets a cat he names Tabby. They engage in hilarious escapades.</a:t>
                      </a:r>
                      <a:endParaRPr lang="en-US" sz="1000" kern="1400" dirty="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2.0-3.5</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887198839"/>
                  </a:ext>
                </a:extLst>
              </a:tr>
              <a:tr h="44425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Frog and Toad</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Arnold Lobel**</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Frog and Toad are best friends who are quite different. </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2.1-2.6</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589942796"/>
                  </a:ext>
                </a:extLst>
              </a:tr>
              <a:tr h="63726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If You Give a… [Mouse a Cookie, etc.]</a:t>
                      </a:r>
                      <a:endParaRPr lang="en-US" sz="1000" kern="1400" dirty="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Laura Numeroff**</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the effect of one little action and what the little boy’s day looks like because of it.</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2.1-2.6</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81545938"/>
                  </a:ext>
                </a:extLst>
              </a:tr>
              <a:tr h="63726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Curious George</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H. R. Rey</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George is a mischievous little monkey who seems to always get into trouble but ends up saving the day!</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2.1-3.1</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85896636"/>
                  </a:ext>
                </a:extLst>
              </a:tr>
              <a:tr h="444254">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Nate the Great</a:t>
                      </a:r>
                      <a:endParaRPr lang="en-US" sz="1000" kern="1400" dirty="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Marjorie Sharmat</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A boy detective who solves mysteries on his own.</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2.1-3.3</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79049251"/>
                  </a:ext>
                </a:extLst>
              </a:tr>
              <a:tr h="444254">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Harold and the Purple Crayon</a:t>
                      </a:r>
                      <a:endParaRPr lang="en-US" sz="1000" kern="1400" dirty="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Crockett Johnson</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Go on adventures with Harold as his drawings become real life.</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2.1-3.5</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29671204"/>
                  </a:ext>
                </a:extLst>
              </a:tr>
              <a:tr h="44425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Ready to Read Stories of Famous Americans (Level 2)</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Various authors</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from history about famous Americans, written in an easy-to-read way.</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2.2-3.9</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93183252"/>
                  </a:ext>
                </a:extLst>
              </a:tr>
              <a:tr h="44425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Cul-de-sac Kids</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Beverly Lewis</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A group of neighborhood children solve mysteries.</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2.3-3.3</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7690619"/>
                  </a:ext>
                </a:extLst>
              </a:tr>
              <a:tr h="64398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“I Can Read” books, Level 2/ Puffin Easy to Read, Level 2</a:t>
                      </a:r>
                      <a:endParaRPr lang="en-US" sz="1000" kern="1400">
                        <a:ln>
                          <a:noFill/>
                        </a:ln>
                        <a:solidFill>
                          <a:srgbClr val="000000"/>
                        </a:solidFill>
                        <a:effectLst/>
                        <a:latin typeface="Calibri" panose="020F0502020204030204" pitchFamily="34" charset="0"/>
                      </a:endParaRPr>
                    </a:p>
                  </a:txBody>
                  <a:tcPr marL="35383" marR="35383" marT="35383" marB="35383"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 </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Look for Level 2 books!</a:t>
                      </a:r>
                      <a:endParaRPr lang="en-US" sz="1000" kern="140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 </a:t>
                      </a:r>
                      <a:endParaRPr lang="en-US" sz="1000" kern="1400" dirty="0">
                        <a:ln>
                          <a:noFill/>
                        </a:ln>
                        <a:solidFill>
                          <a:srgbClr val="000000"/>
                        </a:solidFill>
                        <a:effectLst/>
                        <a:latin typeface="Calibri" panose="020F0502020204030204" pitchFamily="34" charset="0"/>
                      </a:endParaRPr>
                    </a:p>
                  </a:txBody>
                  <a:tcPr marL="35383" marR="35383" marT="35383" marB="35383"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326596"/>
                  </a:ext>
                </a:extLst>
              </a:tr>
            </a:tbl>
          </a:graphicData>
        </a:graphic>
      </p:graphicFrame>
    </p:spTree>
    <p:extLst>
      <p:ext uri="{BB962C8B-B14F-4D97-AF65-F5344CB8AC3E}">
        <p14:creationId xmlns:p14="http://schemas.microsoft.com/office/powerpoint/2010/main" val="143939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B16FB8A8-4817-40B3-A926-A903EF476808}"/>
              </a:ext>
            </a:extLst>
          </p:cNvPr>
          <p:cNvSpPr txBox="1">
            <a:spLocks noChangeArrowheads="1"/>
          </p:cNvSpPr>
          <p:nvPr/>
        </p:nvSpPr>
        <p:spPr bwMode="auto">
          <a:xfrm>
            <a:off x="457200" y="380410"/>
            <a:ext cx="6858000" cy="9223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a:ln>
                  <a:noFill/>
                </a:ln>
                <a:solidFill>
                  <a:srgbClr val="000000"/>
                </a:solidFill>
                <a:effectLst/>
                <a:latin typeface="White Angelica" pitchFamily="2" charset="0"/>
              </a:rPr>
              <a:t>Advanced Grade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ECBC7CB2-68DD-4D69-91CE-A7BF6CC0C37B}"/>
              </a:ext>
            </a:extLst>
          </p:cNvPr>
          <p:cNvSpPr txBox="1">
            <a:spLocks noChangeArrowheads="1"/>
          </p:cNvSpPr>
          <p:nvPr/>
        </p:nvSpPr>
        <p:spPr bwMode="auto">
          <a:xfrm>
            <a:off x="457200" y="5133385"/>
            <a:ext cx="6858000" cy="9223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White Angelica" pitchFamily="2" charset="0"/>
              </a:rPr>
              <a:t>Grade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285EBC0B-ED53-4D6D-A652-FA99ADA0B0A5}"/>
              </a:ext>
            </a:extLst>
          </p:cNvPr>
          <p:cNvSpPr txBox="1">
            <a:spLocks noChangeArrowheads="1"/>
          </p:cNvSpPr>
          <p:nvPr/>
        </p:nvSpPr>
        <p:spPr bwMode="auto">
          <a:xfrm>
            <a:off x="4965700" y="9516472"/>
            <a:ext cx="2349500" cy="3286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Calibri" panose="020F0502020204030204" pitchFamily="34" charset="0"/>
              </a:rPr>
              <a:t>**Check out other books by this author!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57C77A34-F067-41C9-9539-70C05A56C0FC}"/>
              </a:ext>
            </a:extLst>
          </p:cNvPr>
          <p:cNvGraphicFramePr>
            <a:graphicFrameLocks noGrp="1"/>
          </p:cNvGraphicFramePr>
          <p:nvPr>
            <p:extLst>
              <p:ext uri="{D42A27DB-BD31-4B8C-83A1-F6EECF244321}">
                <p14:modId xmlns:p14="http://schemas.microsoft.com/office/powerpoint/2010/main" val="87617514"/>
              </p:ext>
            </p:extLst>
          </p:nvPr>
        </p:nvGraphicFramePr>
        <p:xfrm>
          <a:off x="534987" y="1105222"/>
          <a:ext cx="6702425" cy="3855801"/>
        </p:xfrm>
        <a:graphic>
          <a:graphicData uri="http://schemas.openxmlformats.org/drawingml/2006/table">
            <a:tbl>
              <a:tblPr/>
              <a:tblGrid>
                <a:gridCol w="2082116">
                  <a:extLst>
                    <a:ext uri="{9D8B030D-6E8A-4147-A177-3AD203B41FA5}">
                      <a16:colId xmlns:a16="http://schemas.microsoft.com/office/drawing/2014/main" val="3658512350"/>
                    </a:ext>
                  </a:extLst>
                </a:gridCol>
                <a:gridCol w="1448846">
                  <a:extLst>
                    <a:ext uri="{9D8B030D-6E8A-4147-A177-3AD203B41FA5}">
                      <a16:colId xmlns:a16="http://schemas.microsoft.com/office/drawing/2014/main" val="2655364452"/>
                    </a:ext>
                  </a:extLst>
                </a:gridCol>
                <a:gridCol w="2567572">
                  <a:extLst>
                    <a:ext uri="{9D8B030D-6E8A-4147-A177-3AD203B41FA5}">
                      <a16:colId xmlns:a16="http://schemas.microsoft.com/office/drawing/2014/main" val="3042086939"/>
                    </a:ext>
                  </a:extLst>
                </a:gridCol>
                <a:gridCol w="603891">
                  <a:extLst>
                    <a:ext uri="{9D8B030D-6E8A-4147-A177-3AD203B41FA5}">
                      <a16:colId xmlns:a16="http://schemas.microsoft.com/office/drawing/2014/main" val="3788707870"/>
                    </a:ext>
                  </a:extLst>
                </a:gridCol>
              </a:tblGrid>
              <a:tr h="466613">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BOOKS</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AUTHOR</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DESCRIPTION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READING LEVEL</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414391140"/>
                  </a:ext>
                </a:extLst>
              </a:tr>
              <a:tr h="46661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Mercy Watson</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Kate DiCamillo</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Funny escapades of a pig who belongs to Mr. and Mrs. Watson. 6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2.5-3.5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76091403"/>
                  </a:ext>
                </a:extLst>
              </a:tr>
              <a:tr h="46661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Cam Jansen</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David A. Adler</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 girl detective named Cam Jansen solves mysteries with the help of her friend Eric.</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2.5-3.9</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91913462"/>
                  </a:ext>
                </a:extLst>
              </a:tr>
              <a:tr h="103767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Paddington (I Can Read version)</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Michael Bond</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 small bear from Peru sets out on adventures around the world. [</a:t>
                      </a:r>
                      <a:r>
                        <a:rPr lang="en-US" sz="1100" i="1" kern="1400" dirty="0">
                          <a:ln>
                            <a:noFill/>
                          </a:ln>
                          <a:solidFill>
                            <a:srgbClr val="000000"/>
                          </a:solidFill>
                          <a:effectLst/>
                          <a:latin typeface="Calibri" panose="020F0502020204030204" pitchFamily="34" charset="0"/>
                        </a:rPr>
                        <a:t>Note: the original Paddington are a higher level of reading, but the I Can Read version should be suitable for second graders.]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57713176"/>
                  </a:ext>
                </a:extLst>
              </a:tr>
              <a:tr h="46661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Arthur </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Lillian Hoban*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Stories about an aardvark named Arthur learning to navigate various things in life.</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2.5-3.1</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58564066"/>
                  </a:ext>
                </a:extLst>
              </a:tr>
              <a:tr h="46661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Frances</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Russel Hoban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Stories about an opinionated badger and her growing-up stories.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2.7-3.7</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75492468"/>
                  </a:ext>
                </a:extLst>
              </a:tr>
              <a:tr h="46661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Franklin</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Paulette Bourgeois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Stories about a small turtle named Franklin.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2.5-3.1</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829698"/>
                  </a:ext>
                </a:extLst>
              </a:tr>
            </a:tbl>
          </a:graphicData>
        </a:graphic>
      </p:graphicFrame>
      <p:graphicFrame>
        <p:nvGraphicFramePr>
          <p:cNvPr id="7" name="Table 6">
            <a:extLst>
              <a:ext uri="{FF2B5EF4-FFF2-40B4-BE49-F238E27FC236}">
                <a16:creationId xmlns:a16="http://schemas.microsoft.com/office/drawing/2014/main" id="{B86D9B14-DC14-4FAF-94C0-D1C0DC2309AB}"/>
              </a:ext>
            </a:extLst>
          </p:cNvPr>
          <p:cNvGraphicFramePr>
            <a:graphicFrameLocks noGrp="1"/>
          </p:cNvGraphicFramePr>
          <p:nvPr>
            <p:extLst>
              <p:ext uri="{D42A27DB-BD31-4B8C-83A1-F6EECF244321}">
                <p14:modId xmlns:p14="http://schemas.microsoft.com/office/powerpoint/2010/main" val="866029044"/>
              </p:ext>
            </p:extLst>
          </p:nvPr>
        </p:nvGraphicFramePr>
        <p:xfrm>
          <a:off x="534987" y="5801154"/>
          <a:ext cx="6702425" cy="3630673"/>
        </p:xfrm>
        <a:graphic>
          <a:graphicData uri="http://schemas.openxmlformats.org/drawingml/2006/table">
            <a:tbl>
              <a:tblPr/>
              <a:tblGrid>
                <a:gridCol w="1636487">
                  <a:extLst>
                    <a:ext uri="{9D8B030D-6E8A-4147-A177-3AD203B41FA5}">
                      <a16:colId xmlns:a16="http://schemas.microsoft.com/office/drawing/2014/main" val="1115268482"/>
                    </a:ext>
                  </a:extLst>
                </a:gridCol>
                <a:gridCol w="1447888">
                  <a:extLst>
                    <a:ext uri="{9D8B030D-6E8A-4147-A177-3AD203B41FA5}">
                      <a16:colId xmlns:a16="http://schemas.microsoft.com/office/drawing/2014/main" val="1091813733"/>
                    </a:ext>
                  </a:extLst>
                </a:gridCol>
                <a:gridCol w="2979730">
                  <a:extLst>
                    <a:ext uri="{9D8B030D-6E8A-4147-A177-3AD203B41FA5}">
                      <a16:colId xmlns:a16="http://schemas.microsoft.com/office/drawing/2014/main" val="1424979578"/>
                    </a:ext>
                  </a:extLst>
                </a:gridCol>
                <a:gridCol w="638320">
                  <a:extLst>
                    <a:ext uri="{9D8B030D-6E8A-4147-A177-3AD203B41FA5}">
                      <a16:colId xmlns:a16="http://schemas.microsoft.com/office/drawing/2014/main" val="1502068186"/>
                    </a:ext>
                  </a:extLst>
                </a:gridCol>
              </a:tblGrid>
              <a:tr h="621278">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BOOK</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AUTHOR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DESCRIPTION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READING LEVEL</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313272570"/>
                  </a:ext>
                </a:extLst>
              </a:tr>
              <a:tr h="479211">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Boxcar Children</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Gertrude Chandler Warner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Four orphan siblings work together to take care of each other and to solve mysteries that come up.</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3.0+</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87697601"/>
                  </a:ext>
                </a:extLst>
              </a:tr>
              <a:tr h="479211">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Miss Mallard Mystery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Robert Quackenbush</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Miss Mallard is a duck who travels and solves mysteries. Eight books in this series.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3.1-4.1</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15333472"/>
                  </a:ext>
                </a:extLst>
              </a:tr>
              <a:tr h="478740">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Billy and Blaze</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 W. Anderson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adventures of a boy named Billy and his horse named Blaze. Eleven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3.1-4.1</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713545085"/>
                  </a:ext>
                </a:extLst>
              </a:tr>
              <a:tr h="643805">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Flat Stanley </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Jeff Brown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Stories about a boy named Stanley who after an unfortunate accident finds himself flat. This comes with opportunities and challenges. 20+ books.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3.2-4.2</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37452026"/>
                  </a:ext>
                </a:extLst>
              </a:tr>
              <a:tr h="364339">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Animal Friends</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Janette Oke</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Short books about various animal adventures. 6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3.2-4.2</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17237618"/>
                  </a:ext>
                </a:extLst>
              </a:tr>
              <a:tr h="451991">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Three Cousins Detective Club</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Elspeth Campbell Murphy</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Three cousins work together to solve mysteries.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3.4-4.5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671560"/>
                  </a:ext>
                </a:extLst>
              </a:tr>
            </a:tbl>
          </a:graphicData>
        </a:graphic>
      </p:graphicFrame>
    </p:spTree>
    <p:extLst>
      <p:ext uri="{BB962C8B-B14F-4D97-AF65-F5344CB8AC3E}">
        <p14:creationId xmlns:p14="http://schemas.microsoft.com/office/powerpoint/2010/main" val="327027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A5A30413-99C1-4655-98D5-3FD297F2C4D9}"/>
              </a:ext>
            </a:extLst>
          </p:cNvPr>
          <p:cNvSpPr txBox="1">
            <a:spLocks noChangeArrowheads="1"/>
          </p:cNvSpPr>
          <p:nvPr/>
        </p:nvSpPr>
        <p:spPr bwMode="auto">
          <a:xfrm>
            <a:off x="457200" y="378823"/>
            <a:ext cx="6858000" cy="920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White Angelica" pitchFamily="2" charset="0"/>
              </a:rPr>
              <a:t>Advanced Grade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04CF6203-E18E-4933-9B2E-48809DB700BC}"/>
              </a:ext>
            </a:extLst>
          </p:cNvPr>
          <p:cNvSpPr txBox="1">
            <a:spLocks noChangeArrowheads="1"/>
          </p:cNvSpPr>
          <p:nvPr/>
        </p:nvSpPr>
        <p:spPr bwMode="auto">
          <a:xfrm>
            <a:off x="5180012" y="9606961"/>
            <a:ext cx="2351088" cy="3270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a:ln>
                  <a:noFill/>
                </a:ln>
                <a:solidFill>
                  <a:srgbClr val="000000"/>
                </a:solidFill>
                <a:effectLst/>
                <a:latin typeface="Calibri" panose="020F0502020204030204" pitchFamily="34" charset="0"/>
              </a:rPr>
              <a:t>**Check out other books by this author!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EA739C59-20D7-4AB0-AF2D-C6648683046B}"/>
              </a:ext>
            </a:extLst>
          </p:cNvPr>
          <p:cNvGraphicFramePr>
            <a:graphicFrameLocks noGrp="1"/>
          </p:cNvGraphicFramePr>
          <p:nvPr>
            <p:extLst>
              <p:ext uri="{D42A27DB-BD31-4B8C-83A1-F6EECF244321}">
                <p14:modId xmlns:p14="http://schemas.microsoft.com/office/powerpoint/2010/main" val="103031034"/>
              </p:ext>
            </p:extLst>
          </p:nvPr>
        </p:nvGraphicFramePr>
        <p:xfrm>
          <a:off x="534987" y="1122235"/>
          <a:ext cx="6702425" cy="8064568"/>
        </p:xfrm>
        <a:graphic>
          <a:graphicData uri="http://schemas.openxmlformats.org/drawingml/2006/table">
            <a:tbl>
              <a:tblPr/>
              <a:tblGrid>
                <a:gridCol w="1629155">
                  <a:extLst>
                    <a:ext uri="{9D8B030D-6E8A-4147-A177-3AD203B41FA5}">
                      <a16:colId xmlns:a16="http://schemas.microsoft.com/office/drawing/2014/main" val="571106735"/>
                    </a:ext>
                  </a:extLst>
                </a:gridCol>
                <a:gridCol w="1441399">
                  <a:extLst>
                    <a:ext uri="{9D8B030D-6E8A-4147-A177-3AD203B41FA5}">
                      <a16:colId xmlns:a16="http://schemas.microsoft.com/office/drawing/2014/main" val="428065328"/>
                    </a:ext>
                  </a:extLst>
                </a:gridCol>
                <a:gridCol w="2977588">
                  <a:extLst>
                    <a:ext uri="{9D8B030D-6E8A-4147-A177-3AD203B41FA5}">
                      <a16:colId xmlns:a16="http://schemas.microsoft.com/office/drawing/2014/main" val="1113214494"/>
                    </a:ext>
                  </a:extLst>
                </a:gridCol>
                <a:gridCol w="654283">
                  <a:extLst>
                    <a:ext uri="{9D8B030D-6E8A-4147-A177-3AD203B41FA5}">
                      <a16:colId xmlns:a16="http://schemas.microsoft.com/office/drawing/2014/main" val="2010099673"/>
                    </a:ext>
                  </a:extLst>
                </a:gridCol>
              </a:tblGrid>
              <a:tr h="624915">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BOOK</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AUTHOR</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DESCRIPTION</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READING LEVEL</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974156458"/>
                  </a:ext>
                </a:extLst>
              </a:tr>
              <a:tr h="44268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Among the People</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Clara Dillingham Pierson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Classic stories with morals about animals.</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3.5+</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14394527"/>
                  </a:ext>
                </a:extLst>
              </a:tr>
              <a:tr h="44881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Encyclopedia Brown</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Donald </a:t>
                      </a:r>
                      <a:r>
                        <a:rPr lang="en-US" sz="1100" kern="1400" dirty="0" err="1">
                          <a:ln>
                            <a:noFill/>
                          </a:ln>
                          <a:solidFill>
                            <a:srgbClr val="000000"/>
                          </a:solidFill>
                          <a:effectLst/>
                          <a:latin typeface="Calibri" panose="020F0502020204030204" pitchFamily="34" charset="0"/>
                        </a:rPr>
                        <a:t>Sobol</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 10-year-old boy named Leroy “Encyclopedia” Brown solves mysteries. 28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3.5+</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48728703"/>
                  </a:ext>
                </a:extLst>
              </a:tr>
              <a:tr h="448814">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Happy Hollisters</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Jerry West</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Classic mystery/adventure stories of the Hollister family.</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3.5+</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028065930"/>
                  </a:ext>
                </a:extLst>
              </a:tr>
              <a:tr h="414048">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Ramona</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Beverly Cleary**</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Stories about the never-dull life of an 8-year-old girl. 11 books about Ramona and </a:t>
                      </a:r>
                      <a:r>
                        <a:rPr lang="en-US" sz="1100" kern="1400" dirty="0" err="1">
                          <a:ln>
                            <a:noFill/>
                          </a:ln>
                          <a:solidFill>
                            <a:srgbClr val="000000"/>
                          </a:solidFill>
                          <a:effectLst/>
                          <a:latin typeface="Calibri" panose="020F0502020204030204" pitchFamily="34" charset="0"/>
                        </a:rPr>
                        <a:t>Beezus</a:t>
                      </a:r>
                      <a:r>
                        <a:rPr lang="en-US" sz="1100" kern="1400">
                          <a:ln>
                            <a:noFill/>
                          </a:ln>
                          <a:solidFill>
                            <a:srgbClr val="000000"/>
                          </a:solidFill>
                          <a:effectLst/>
                          <a:latin typeface="Calibri" panose="020F0502020204030204" pitchFamily="34" charset="0"/>
                        </a:rPr>
                        <a:t>.</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3.5-5.1</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54498548"/>
                  </a:ext>
                </a:extLst>
              </a:tr>
              <a:tr h="457465">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Henry Huggins</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Beverly Cleary**</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Funny stories about a boy and his dog </a:t>
                      </a:r>
                      <a:r>
                        <a:rPr lang="en-US" sz="1100" kern="1400" dirty="0" err="1">
                          <a:ln>
                            <a:noFill/>
                          </a:ln>
                          <a:solidFill>
                            <a:srgbClr val="000000"/>
                          </a:solidFill>
                          <a:effectLst/>
                          <a:latin typeface="Calibri" panose="020F0502020204030204" pitchFamily="34" charset="0"/>
                        </a:rPr>
                        <a:t>Ribsy</a:t>
                      </a:r>
                      <a:r>
                        <a:rPr lang="en-US" sz="1100" kern="1400" dirty="0">
                          <a:ln>
                            <a:noFill/>
                          </a:ln>
                          <a:solidFill>
                            <a:srgbClr val="000000"/>
                          </a:solidFill>
                          <a:effectLst/>
                          <a:latin typeface="Calibri" panose="020F0502020204030204" pitchFamily="34" charset="0"/>
                        </a:rPr>
                        <a:t> who are neighbors to Ramona and </a:t>
                      </a:r>
                      <a:r>
                        <a:rPr lang="en-US" sz="1100" kern="1400" dirty="0" err="1">
                          <a:ln>
                            <a:noFill/>
                          </a:ln>
                          <a:solidFill>
                            <a:srgbClr val="000000"/>
                          </a:solidFill>
                          <a:effectLst/>
                          <a:latin typeface="Calibri" panose="020F0502020204030204" pitchFamily="34" charset="0"/>
                        </a:rPr>
                        <a:t>Beezus</a:t>
                      </a:r>
                      <a:r>
                        <a:rPr lang="en-US" sz="1100" kern="1400" dirty="0">
                          <a:ln>
                            <a:noFill/>
                          </a:ln>
                          <a:solidFill>
                            <a:srgbClr val="000000"/>
                          </a:solidFill>
                          <a:effectLst/>
                          <a:latin typeface="Calibri" panose="020F0502020204030204" pitchFamily="34" charset="0"/>
                        </a:rPr>
                        <a:t>. 6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3.5-5.1</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91252977"/>
                  </a:ext>
                </a:extLst>
              </a:tr>
              <a:tr h="67024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I Survived…</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Lauren Tarshis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Historical fiction of children who survived key moments in history (sinking of the Titanic, American Revolution, Hurricane Katrina, etc.) This series has over 25 books.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3.8-5.1</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99616726"/>
                  </a:ext>
                </a:extLst>
              </a:tr>
              <a:tr h="460780">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“B” Is for Betsy</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Carolyn Haywood</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a young girl named Betsy and her life—in school and at home.</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3.8+</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13275048"/>
                  </a:ext>
                </a:extLst>
              </a:tr>
              <a:tr h="414048">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Little Eddie</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Carolyn Haywood</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Stories about a young boy growing up.</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3.8+</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643673414"/>
                  </a:ext>
                </a:extLst>
              </a:tr>
              <a:tr h="507523">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Living in….series</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Chloe Perkins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Discover what life is like in various countries around the world. (</a:t>
                      </a:r>
                      <a:r>
                        <a:rPr lang="en-US" sz="1100" i="1" kern="1400">
                          <a:ln>
                            <a:noFill/>
                          </a:ln>
                          <a:solidFill>
                            <a:srgbClr val="000000"/>
                          </a:solidFill>
                          <a:effectLst/>
                          <a:latin typeface="Calibri" panose="020F0502020204030204" pitchFamily="34" charset="0"/>
                        </a:rPr>
                        <a:t>Living in China, Living in Brazil</a:t>
                      </a:r>
                      <a:r>
                        <a:rPr lang="en-US" sz="1100" kern="1400">
                          <a:ln>
                            <a:noFill/>
                          </a:ln>
                          <a:solidFill>
                            <a:srgbClr val="000000"/>
                          </a:solidFill>
                          <a:effectLst/>
                          <a:latin typeface="Calibri" panose="020F0502020204030204" pitchFamily="34" charset="0"/>
                        </a:rPr>
                        <a:t>, etc.)</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3.9+</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688182731"/>
                  </a:ext>
                </a:extLst>
              </a:tr>
              <a:tr h="50752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Adventures of….(Peter Cottontail, Reddy Fox, etc.)</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Thornton Burgess**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Classic stories about animals. These books are full of animal information woven into exciting story form. At least 20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97007281"/>
                  </a:ext>
                </a:extLst>
              </a:tr>
              <a:tr h="50752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Canadian Flyer Adventures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Frieda </a:t>
                      </a:r>
                      <a:r>
                        <a:rPr lang="en-US" sz="1100" kern="1400" dirty="0" err="1">
                          <a:ln>
                            <a:noFill/>
                          </a:ln>
                          <a:solidFill>
                            <a:srgbClr val="000000"/>
                          </a:solidFill>
                          <a:effectLst/>
                          <a:latin typeface="Calibri" panose="020F0502020204030204" pitchFamily="34" charset="0"/>
                          <a:ea typeface="+mn-ea"/>
                          <a:cs typeface="+mn-cs"/>
                        </a:rPr>
                        <a:t>Wishinsky</a:t>
                      </a:r>
                      <a:endParaRPr lang="en-US" sz="1100" kern="1400" dirty="0">
                        <a:ln>
                          <a:noFill/>
                        </a:ln>
                        <a:solidFill>
                          <a:srgbClr val="000000"/>
                        </a:solidFill>
                        <a:effectLst/>
                        <a:latin typeface="Calibri" panose="020F0502020204030204" pitchFamily="34" charset="0"/>
                        <a:ea typeface="+mn-ea"/>
                        <a:cs typeface="+mn-cs"/>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Two Canadian children, Emily and Matt, travel back in time and experience famous historical events. At least 17 books in this series.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3.5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97178403"/>
                  </a:ext>
                </a:extLst>
              </a:tr>
              <a:tr h="50752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Wayside Schools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Louis Sachar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5 wacky stories in this collection make children laugh.</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3.5+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64565116"/>
                  </a:ext>
                </a:extLst>
              </a:tr>
              <a:tr h="507523">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Kingdom of </a:t>
                      </a:r>
                      <a:r>
                        <a:rPr lang="en-US" sz="1100" kern="1400" dirty="0" err="1">
                          <a:ln>
                            <a:noFill/>
                          </a:ln>
                          <a:solidFill>
                            <a:srgbClr val="000000"/>
                          </a:solidFill>
                          <a:effectLst/>
                          <a:latin typeface="Calibri" panose="020F0502020204030204" pitchFamily="34" charset="0"/>
                        </a:rPr>
                        <a:t>Wrenly</a:t>
                      </a:r>
                      <a:endParaRPr lang="en-US" sz="11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Jordan Quinn</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00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Prince Lucas and his best friend, Clara, go on quests around </a:t>
                      </a:r>
                      <a:r>
                        <a:rPr lang="en-US" sz="1100" kern="1400" dirty="0" err="1">
                          <a:ln>
                            <a:noFill/>
                          </a:ln>
                          <a:solidFill>
                            <a:srgbClr val="000000"/>
                          </a:solidFill>
                          <a:effectLst/>
                          <a:latin typeface="Calibri" panose="020F0502020204030204" pitchFamily="34" charset="0"/>
                          <a:ea typeface="+mn-ea"/>
                          <a:cs typeface="+mn-cs"/>
                        </a:rPr>
                        <a:t>Wrenly</a:t>
                      </a:r>
                      <a:r>
                        <a:rPr lang="en-US" sz="1100" kern="1400" dirty="0">
                          <a:ln>
                            <a:noFill/>
                          </a:ln>
                          <a:solidFill>
                            <a:srgbClr val="000000"/>
                          </a:solidFill>
                          <a:effectLst/>
                          <a:latin typeface="Calibri" panose="020F0502020204030204" pitchFamily="34" charset="0"/>
                          <a:ea typeface="+mn-ea"/>
                          <a:cs typeface="+mn-cs"/>
                        </a:rPr>
                        <a:t>, a kingdom filled with mermaids, wizards, trolls, fairies, and dragons.  15 books in this series. Parental discretion advised.</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3.5+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92916489"/>
                  </a:ext>
                </a:extLst>
              </a:tr>
            </a:tbl>
          </a:graphicData>
        </a:graphic>
      </p:graphicFrame>
    </p:spTree>
    <p:extLst>
      <p:ext uri="{BB962C8B-B14F-4D97-AF65-F5344CB8AC3E}">
        <p14:creationId xmlns:p14="http://schemas.microsoft.com/office/powerpoint/2010/main" val="59475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F6BE03-F78D-4179-925B-0C78178DA7D5}"/>
              </a:ext>
            </a:extLst>
          </p:cNvPr>
          <p:cNvSpPr/>
          <p:nvPr/>
        </p:nvSpPr>
        <p:spPr>
          <a:xfrm>
            <a:off x="2147225" y="403163"/>
            <a:ext cx="2784003" cy="646331"/>
          </a:xfrm>
          <a:prstGeom prst="rect">
            <a:avLst/>
          </a:prstGeom>
        </p:spPr>
        <p:txBody>
          <a:bodyPr wrap="square">
            <a:spAutoFit/>
          </a:bodyPr>
          <a:lstStyle/>
          <a:p>
            <a:pPr lvl="0" algn="ctr" defTabSz="914400" eaLnBrk="0" fontAlgn="base" hangingPunct="0">
              <a:spcBef>
                <a:spcPct val="0"/>
              </a:spcBef>
              <a:spcAft>
                <a:spcPct val="0"/>
              </a:spcAft>
            </a:pPr>
            <a:r>
              <a:rPr lang="en-US" altLang="en-US" sz="3600" dirty="0">
                <a:solidFill>
                  <a:srgbClr val="000000"/>
                </a:solidFill>
                <a:latin typeface="White Angelica" pitchFamily="2" charset="0"/>
              </a:rPr>
              <a:t>Grade 4</a:t>
            </a:r>
            <a:endParaRPr lang="en-US" altLang="en-US" sz="3600" dirty="0">
              <a:latin typeface="Arial" panose="020B0604020202020204" pitchFamily="34" charset="0"/>
            </a:endParaRPr>
          </a:p>
        </p:txBody>
      </p:sp>
      <p:graphicFrame>
        <p:nvGraphicFramePr>
          <p:cNvPr id="3" name="Table 2">
            <a:extLst>
              <a:ext uri="{FF2B5EF4-FFF2-40B4-BE49-F238E27FC236}">
                <a16:creationId xmlns:a16="http://schemas.microsoft.com/office/drawing/2014/main" id="{8A2C6D0D-7EF7-474D-A550-5EAD6D70A64B}"/>
              </a:ext>
            </a:extLst>
          </p:cNvPr>
          <p:cNvGraphicFramePr>
            <a:graphicFrameLocks noGrp="1"/>
          </p:cNvGraphicFramePr>
          <p:nvPr>
            <p:extLst>
              <p:ext uri="{D42A27DB-BD31-4B8C-83A1-F6EECF244321}">
                <p14:modId xmlns:p14="http://schemas.microsoft.com/office/powerpoint/2010/main" val="4207846259"/>
              </p:ext>
            </p:extLst>
          </p:nvPr>
        </p:nvGraphicFramePr>
        <p:xfrm>
          <a:off x="534987" y="1122235"/>
          <a:ext cx="6702425" cy="8369004"/>
        </p:xfrm>
        <a:graphic>
          <a:graphicData uri="http://schemas.openxmlformats.org/drawingml/2006/table">
            <a:tbl>
              <a:tblPr/>
              <a:tblGrid>
                <a:gridCol w="1629155">
                  <a:extLst>
                    <a:ext uri="{9D8B030D-6E8A-4147-A177-3AD203B41FA5}">
                      <a16:colId xmlns:a16="http://schemas.microsoft.com/office/drawing/2014/main" val="571106735"/>
                    </a:ext>
                  </a:extLst>
                </a:gridCol>
                <a:gridCol w="1441399">
                  <a:extLst>
                    <a:ext uri="{9D8B030D-6E8A-4147-A177-3AD203B41FA5}">
                      <a16:colId xmlns:a16="http://schemas.microsoft.com/office/drawing/2014/main" val="428065328"/>
                    </a:ext>
                  </a:extLst>
                </a:gridCol>
                <a:gridCol w="2958545">
                  <a:extLst>
                    <a:ext uri="{9D8B030D-6E8A-4147-A177-3AD203B41FA5}">
                      <a16:colId xmlns:a16="http://schemas.microsoft.com/office/drawing/2014/main" val="1113214494"/>
                    </a:ext>
                  </a:extLst>
                </a:gridCol>
                <a:gridCol w="673326">
                  <a:extLst>
                    <a:ext uri="{9D8B030D-6E8A-4147-A177-3AD203B41FA5}">
                      <a16:colId xmlns:a16="http://schemas.microsoft.com/office/drawing/2014/main" val="2010099673"/>
                    </a:ext>
                  </a:extLst>
                </a:gridCol>
              </a:tblGrid>
              <a:tr h="624915">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BOOK</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AUTHOR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DESCRIPTION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a:ln>
                            <a:noFill/>
                          </a:ln>
                          <a:solidFill>
                            <a:srgbClr val="FFFFFF"/>
                          </a:solidFill>
                          <a:effectLst/>
                          <a:latin typeface="Calibri" panose="020F0502020204030204" pitchFamily="34" charset="0"/>
                        </a:rPr>
                        <a:t>READING LEVEL</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974156458"/>
                  </a:ext>
                </a:extLst>
              </a:tr>
              <a:tr h="448814">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Little House on the Prairie</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Laura Ingalls Wilder</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Classic stories of the adventures of a young family living on the prairie.</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4.0+</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173261389"/>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Lighthouse Family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Cynthia </a:t>
                      </a:r>
                      <a:r>
                        <a:rPr lang="en-US" sz="1100" kern="1400" dirty="0" err="1">
                          <a:ln>
                            <a:noFill/>
                          </a:ln>
                          <a:solidFill>
                            <a:srgbClr val="000000"/>
                          </a:solidFill>
                          <a:effectLst/>
                          <a:latin typeface="Calibri" panose="020F0502020204030204" pitchFamily="34" charset="0"/>
                        </a:rPr>
                        <a:t>Rylant</a:t>
                      </a:r>
                      <a:endParaRPr lang="en-US" sz="11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sea brings together a lighthouse keeper cat, a shipwrecked sailor dog, and three orphaned mouse children. 8 books in this series.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4.0+</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093998182"/>
                  </a:ext>
                </a:extLst>
              </a:tr>
              <a:tr h="451992">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Bobbsey Twins</a:t>
                      </a:r>
                      <a:endParaRPr lang="en-US" sz="1000" kern="140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rPr>
                        <a:t>Laura Lee Hope</a:t>
                      </a:r>
                      <a:endParaRPr lang="en-US" sz="1000" kern="140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Classic stories about the Bobbsey family and their two sets of twins.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3.5-5.0</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78912607"/>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Childhood of Famous Americans </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various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100 books in this series that tell the stories of the childhoods of famous American men and women.</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3.5-6.5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330254726"/>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Hank the </a:t>
                      </a:r>
                      <a:r>
                        <a:rPr lang="en-US" sz="1100" kern="1400" dirty="0" err="1">
                          <a:ln>
                            <a:noFill/>
                          </a:ln>
                          <a:solidFill>
                            <a:srgbClr val="000000"/>
                          </a:solidFill>
                          <a:effectLst/>
                          <a:latin typeface="Calibri" panose="020F0502020204030204" pitchFamily="34" charset="0"/>
                          <a:ea typeface="+mn-ea"/>
                          <a:cs typeface="+mn-cs"/>
                        </a:rPr>
                        <a:t>Cowdog</a:t>
                      </a:r>
                      <a:endParaRPr lang="en-US" sz="1100" kern="1400" dirty="0">
                        <a:ln>
                          <a:noFill/>
                        </a:ln>
                        <a:solidFill>
                          <a:srgbClr val="000000"/>
                        </a:solidFill>
                        <a:effectLst/>
                        <a:latin typeface="Calibri" panose="020F0502020204030204" pitchFamily="34" charset="0"/>
                        <a:ea typeface="+mn-ea"/>
                        <a:cs typeface="+mn-cs"/>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John R. Erickson</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a:ln>
                            <a:noFill/>
                          </a:ln>
                          <a:solidFill>
                            <a:srgbClr val="000000"/>
                          </a:solidFill>
                          <a:effectLst/>
                          <a:latin typeface="Calibri" panose="020F0502020204030204" pitchFamily="34" charset="0"/>
                          <a:ea typeface="+mn-ea"/>
                          <a:cs typeface="+mn-cs"/>
                        </a:rPr>
                        <a:t>Hilarious series of 73 (!) mysteries solved by a Hank, a very smart dog who is head of security on his ranch. Parental discretion needed due to stereotyping, “d-words”, and love interests.</a:t>
                      </a:r>
                      <a:endParaRPr lang="en-US" sz="1100" kern="1400" dirty="0">
                        <a:ln>
                          <a:noFill/>
                        </a:ln>
                        <a:solidFill>
                          <a:srgbClr val="000000"/>
                        </a:solidFill>
                        <a:effectLst/>
                        <a:latin typeface="Calibri" panose="020F0502020204030204" pitchFamily="34" charset="0"/>
                        <a:ea typeface="+mn-ea"/>
                        <a:cs typeface="+mn-cs"/>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374836936"/>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Ranger in Time</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Kate Messner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dog named Ranger travels back in time to experience historical events. At least 12 books in this series.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4.0+</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230310787"/>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My America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Osborne, Vos, Lasky &amp; Others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Fictional diaries of children living through historical events. 20 books in this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3.1-5.5</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802525592"/>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Shiloh Series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Phyllis Reynolds Naylor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 books in this series about Marty and his dog Shiloh who live in the hills of West Virginia.</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4.0-5.0</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64937870"/>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Pippi </a:t>
                      </a:r>
                      <a:r>
                        <a:rPr lang="en-US" sz="1100" kern="1400" dirty="0" err="1">
                          <a:ln>
                            <a:noFill/>
                          </a:ln>
                          <a:solidFill>
                            <a:srgbClr val="000000"/>
                          </a:solidFill>
                          <a:effectLst/>
                          <a:latin typeface="Calibri" panose="020F0502020204030204" pitchFamily="34" charset="0"/>
                          <a:ea typeface="+mn-ea"/>
                          <a:cs typeface="+mn-cs"/>
                        </a:rPr>
                        <a:t>Longstocking</a:t>
                      </a:r>
                      <a:endParaRPr lang="en-US" sz="1100" kern="1400" dirty="0">
                        <a:ln>
                          <a:noFill/>
                        </a:ln>
                        <a:solidFill>
                          <a:srgbClr val="000000"/>
                        </a:solidFill>
                        <a:effectLst/>
                        <a:latin typeface="Calibri" panose="020F0502020204030204" pitchFamily="34" charset="0"/>
                        <a:ea typeface="+mn-ea"/>
                        <a:cs typeface="+mn-cs"/>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Astrid Lindgren</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Humorously exaggerated stories about an irrepressible 9-year-old who keeps a horse on her porch. 4 books in this series.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324566811"/>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Mandie Books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Lois Gladys Leppard</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This set of 40 mystery books focuses on Mandie, who is of Cherokee heritage, and her friends. Parental discretion advised: racial stereotypes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4.1-5.9</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16711159"/>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Mrs. Piggle-Wiggle</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Ann M. Martin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Mrs. Piggle-Wiggle lives in an upside-down house in a lively neighborhood full of children with bad habits. 5 books in the series.</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4.6-5.2</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17052932"/>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Paddington</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Michael Bond</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small bear from Peru sets out on adventures around the world. </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4.7-6.4</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49576170"/>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Classic Starts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Various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This series includes at least 56 classics that have been retold for children. The writing quality and style of these books seems to be better than that of the Great illustrated Classics.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4.5-6.0</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4749730"/>
                  </a:ext>
                </a:extLst>
              </a:tr>
            </a:tbl>
          </a:graphicData>
        </a:graphic>
      </p:graphicFrame>
    </p:spTree>
    <p:extLst>
      <p:ext uri="{BB962C8B-B14F-4D97-AF65-F5344CB8AC3E}">
        <p14:creationId xmlns:p14="http://schemas.microsoft.com/office/powerpoint/2010/main" val="3095010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6ADDF3-32E7-4859-8A04-732C1CCFDB30}"/>
              </a:ext>
            </a:extLst>
          </p:cNvPr>
          <p:cNvGraphicFramePr>
            <a:graphicFrameLocks noGrp="1"/>
          </p:cNvGraphicFramePr>
          <p:nvPr>
            <p:extLst>
              <p:ext uri="{D42A27DB-BD31-4B8C-83A1-F6EECF244321}">
                <p14:modId xmlns:p14="http://schemas.microsoft.com/office/powerpoint/2010/main" val="4026832940"/>
              </p:ext>
            </p:extLst>
          </p:nvPr>
        </p:nvGraphicFramePr>
        <p:xfrm>
          <a:off x="534987" y="1122235"/>
          <a:ext cx="6702425" cy="8286563"/>
        </p:xfrm>
        <a:graphic>
          <a:graphicData uri="http://schemas.openxmlformats.org/drawingml/2006/table">
            <a:tbl>
              <a:tblPr/>
              <a:tblGrid>
                <a:gridCol w="1629155">
                  <a:extLst>
                    <a:ext uri="{9D8B030D-6E8A-4147-A177-3AD203B41FA5}">
                      <a16:colId xmlns:a16="http://schemas.microsoft.com/office/drawing/2014/main" val="571106735"/>
                    </a:ext>
                  </a:extLst>
                </a:gridCol>
                <a:gridCol w="1441399">
                  <a:extLst>
                    <a:ext uri="{9D8B030D-6E8A-4147-A177-3AD203B41FA5}">
                      <a16:colId xmlns:a16="http://schemas.microsoft.com/office/drawing/2014/main" val="428065328"/>
                    </a:ext>
                  </a:extLst>
                </a:gridCol>
                <a:gridCol w="2958545">
                  <a:extLst>
                    <a:ext uri="{9D8B030D-6E8A-4147-A177-3AD203B41FA5}">
                      <a16:colId xmlns:a16="http://schemas.microsoft.com/office/drawing/2014/main" val="1113214494"/>
                    </a:ext>
                  </a:extLst>
                </a:gridCol>
                <a:gridCol w="673326">
                  <a:extLst>
                    <a:ext uri="{9D8B030D-6E8A-4147-A177-3AD203B41FA5}">
                      <a16:colId xmlns:a16="http://schemas.microsoft.com/office/drawing/2014/main" val="2010099673"/>
                    </a:ext>
                  </a:extLst>
                </a:gridCol>
              </a:tblGrid>
              <a:tr h="624915">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BOOK</a:t>
                      </a:r>
                      <a:endParaRPr lang="en-US" sz="10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AUTHOR</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DESCRIPTION</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tc>
                  <a:txBody>
                    <a:bodyPr/>
                    <a:lstStyle/>
                    <a:p>
                      <a:pPr marR="0" indent="0" algn="ctr" rtl="0">
                        <a:lnSpc>
                          <a:spcPct val="119000"/>
                        </a:lnSpc>
                        <a:spcBef>
                          <a:spcPts val="0"/>
                        </a:spcBef>
                        <a:spcAft>
                          <a:spcPts val="600"/>
                        </a:spcAft>
                      </a:pPr>
                      <a:r>
                        <a:rPr lang="en-US" sz="1000" kern="1400" dirty="0">
                          <a:ln>
                            <a:noFill/>
                          </a:ln>
                          <a:solidFill>
                            <a:srgbClr val="FFFFFF"/>
                          </a:solidFill>
                          <a:effectLst/>
                          <a:latin typeface="Calibri" panose="020F0502020204030204" pitchFamily="34" charset="0"/>
                        </a:rPr>
                        <a:t>READING LEVEL</a:t>
                      </a:r>
                      <a:endParaRPr lang="en-US" sz="10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000000"/>
                    </a:solidFill>
                  </a:tcPr>
                </a:tc>
                <a:extLst>
                  <a:ext uri="{0D108BD9-81ED-4DB2-BD59-A6C34878D82A}">
                    <a16:rowId xmlns:a16="http://schemas.microsoft.com/office/drawing/2014/main" val="1974156458"/>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Betsy-</a:t>
                      </a:r>
                      <a:r>
                        <a:rPr lang="en-US" sz="1100" kern="1400" dirty="0" err="1">
                          <a:ln>
                            <a:noFill/>
                          </a:ln>
                          <a:solidFill>
                            <a:srgbClr val="000000"/>
                          </a:solidFill>
                          <a:effectLst/>
                          <a:latin typeface="Calibri" panose="020F0502020204030204" pitchFamily="34" charset="0"/>
                          <a:ea typeface="+mn-ea"/>
                          <a:cs typeface="+mn-cs"/>
                        </a:rPr>
                        <a:t>Tacy</a:t>
                      </a:r>
                      <a:endParaRPr lang="en-US" sz="1100" kern="1400" dirty="0">
                        <a:ln>
                          <a:noFill/>
                        </a:ln>
                        <a:solidFill>
                          <a:srgbClr val="000000"/>
                        </a:solidFill>
                        <a:effectLst/>
                        <a:latin typeface="Calibri" panose="020F0502020204030204" pitchFamily="34" charset="0"/>
                        <a:ea typeface="+mn-ea"/>
                        <a:cs typeface="+mn-cs"/>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Maud Hart Lovelace</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Betsy and her friends grow up in early 1900’s. 8 books based on author’s childhood experiences.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4.1-5.9</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374836936"/>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The </a:t>
                      </a:r>
                      <a:r>
                        <a:rPr lang="en-US" sz="1100" kern="1400" dirty="0" err="1">
                          <a:ln>
                            <a:noFill/>
                          </a:ln>
                          <a:solidFill>
                            <a:srgbClr val="000000"/>
                          </a:solidFill>
                          <a:effectLst/>
                          <a:latin typeface="Calibri" panose="020F0502020204030204" pitchFamily="34" charset="0"/>
                          <a:ea typeface="+mn-ea"/>
                          <a:cs typeface="+mn-cs"/>
                        </a:rPr>
                        <a:t>Penderwicks</a:t>
                      </a:r>
                      <a:endParaRPr lang="en-US" sz="1100" kern="1400" dirty="0">
                        <a:ln>
                          <a:noFill/>
                        </a:ln>
                        <a:solidFill>
                          <a:srgbClr val="000000"/>
                        </a:solidFill>
                        <a:effectLst/>
                        <a:latin typeface="Calibri" panose="020F0502020204030204" pitchFamily="34" charset="0"/>
                        <a:ea typeface="+mn-ea"/>
                        <a:cs typeface="+mn-cs"/>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Jeanne Birdsall</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series of five modern classics tell the stories of the refreshing, charming </a:t>
                      </a:r>
                      <a:r>
                        <a:rPr lang="en-US" sz="1100" kern="1400" dirty="0" err="1">
                          <a:ln>
                            <a:noFill/>
                          </a:ln>
                          <a:solidFill>
                            <a:srgbClr val="000000"/>
                          </a:solidFill>
                          <a:effectLst/>
                          <a:latin typeface="Calibri" panose="020F0502020204030204" pitchFamily="34" charset="0"/>
                          <a:ea typeface="+mn-ea"/>
                          <a:cs typeface="+mn-cs"/>
                        </a:rPr>
                        <a:t>Penderwick</a:t>
                      </a:r>
                      <a:r>
                        <a:rPr lang="en-US" sz="1100" kern="1400" dirty="0">
                          <a:ln>
                            <a:noFill/>
                          </a:ln>
                          <a:solidFill>
                            <a:srgbClr val="000000"/>
                          </a:solidFill>
                          <a:effectLst/>
                          <a:latin typeface="Calibri" panose="020F0502020204030204" pitchFamily="34" charset="0"/>
                          <a:ea typeface="+mn-ea"/>
                          <a:cs typeface="+mn-cs"/>
                        </a:rPr>
                        <a:t> family.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4.7-5.5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66759973"/>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Mad Scientists’ Club</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Bertrand R. Brinley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In this series of four books from the 1960s, boys apply technology and science solutions to their wacky ideas.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5.1</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31508894"/>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a:t>
                      </a:r>
                      <a:r>
                        <a:rPr lang="en-US" sz="1100" kern="1400" dirty="0" err="1">
                          <a:ln>
                            <a:noFill/>
                          </a:ln>
                          <a:solidFill>
                            <a:srgbClr val="000000"/>
                          </a:solidFill>
                          <a:effectLst/>
                          <a:latin typeface="Calibri" panose="020F0502020204030204" pitchFamily="34" charset="0"/>
                        </a:rPr>
                        <a:t>Moffats</a:t>
                      </a:r>
                      <a:endParaRPr lang="en-US" sz="1100" kern="1400" dirty="0">
                        <a:ln>
                          <a:noFill/>
                        </a:ln>
                        <a:solidFill>
                          <a:srgbClr val="000000"/>
                        </a:solidFill>
                        <a:effectLst/>
                        <a:latin typeface="Calibri" panose="020F0502020204030204" pitchFamily="34" charset="0"/>
                      </a:endParaRP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Eleanor Estes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These four old-fashioned stories are set in Connecticut in World War I.</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5.2</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52835058"/>
                  </a:ext>
                </a:extLst>
              </a:tr>
              <a:tr h="451992">
                <a:tc>
                  <a:txBody>
                    <a:bodyPr/>
                    <a:lstStyle/>
                    <a:p>
                      <a:pPr marR="0" indent="0" algn="l" rtl="0">
                        <a:lnSpc>
                          <a:spcPct val="119000"/>
                        </a:lnSpc>
                        <a:spcBef>
                          <a:spcPts val="0"/>
                        </a:spcBef>
                        <a:spcAft>
                          <a:spcPts val="600"/>
                        </a:spcAft>
                      </a:pPr>
                      <a:r>
                        <a:rPr lang="en-US" sz="1100" kern="1400" dirty="0" err="1">
                          <a:ln>
                            <a:noFill/>
                          </a:ln>
                          <a:solidFill>
                            <a:srgbClr val="000000"/>
                          </a:solidFill>
                          <a:effectLst/>
                          <a:latin typeface="Calibri" panose="020F0502020204030204" pitchFamily="34" charset="0"/>
                          <a:ea typeface="+mn-ea"/>
                          <a:cs typeface="+mn-cs"/>
                        </a:rPr>
                        <a:t>Vanderbeekers</a:t>
                      </a:r>
                      <a:r>
                        <a:rPr lang="en-US" sz="1100" kern="1400" dirty="0">
                          <a:ln>
                            <a:noFill/>
                          </a:ln>
                          <a:solidFill>
                            <a:srgbClr val="000000"/>
                          </a:solidFill>
                          <a:effectLst/>
                          <a:latin typeface="Calibri" panose="020F0502020204030204" pitchFamily="34" charset="0"/>
                          <a:ea typeface="+mn-ea"/>
                          <a:cs typeface="+mn-cs"/>
                        </a:rPr>
                        <a:t> of 141</a:t>
                      </a:r>
                      <a:r>
                        <a:rPr lang="en-US" sz="1100" kern="1400" baseline="30000" dirty="0">
                          <a:ln>
                            <a:noFill/>
                          </a:ln>
                          <a:solidFill>
                            <a:srgbClr val="000000"/>
                          </a:solidFill>
                          <a:effectLst/>
                          <a:latin typeface="Calibri" panose="020F0502020204030204" pitchFamily="34" charset="0"/>
                          <a:ea typeface="+mn-ea"/>
                          <a:cs typeface="+mn-cs"/>
                        </a:rPr>
                        <a:t>st</a:t>
                      </a:r>
                      <a:r>
                        <a:rPr lang="en-US" sz="1100" kern="1400" dirty="0">
                          <a:ln>
                            <a:noFill/>
                          </a:ln>
                          <a:solidFill>
                            <a:srgbClr val="000000"/>
                          </a:solidFill>
                          <a:effectLst/>
                          <a:latin typeface="Calibri" panose="020F0502020204030204" pitchFamily="34" charset="0"/>
                          <a:ea typeface="+mn-ea"/>
                          <a:cs typeface="+mn-cs"/>
                        </a:rPr>
                        <a:t> Street</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Karina Yan Glaser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This heartwarming set of three books narrates the efforts of a large family to keep their beautiful brownstone in New York City.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5.3</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10287018"/>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Henry Reed</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Keith Robertson</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boy finds creative ways to make money in this series of five books.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5.1-5.6</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574176245"/>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Black Stallion </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Walter Farley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If you like stories about horse races, you’ll like these.</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5.1-6.9</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246459915"/>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Mary Poppins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P. L. Travers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There are four books in this series about the most famous nanny in the world.</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5.1-6.0</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65731668"/>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All of a Kind Family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Sidney Taylor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Five stories describe a large, Jewish family in 1915 New York City.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5.5</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47333370"/>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Big Red</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Jim </a:t>
                      </a:r>
                      <a:r>
                        <a:rPr lang="en-US" sz="1100" kern="1400" dirty="0" err="1">
                          <a:ln>
                            <a:noFill/>
                          </a:ln>
                          <a:solidFill>
                            <a:srgbClr val="000000"/>
                          </a:solidFill>
                          <a:effectLst/>
                          <a:latin typeface="Calibri" panose="020F0502020204030204" pitchFamily="34" charset="0"/>
                        </a:rPr>
                        <a:t>Kjelgaard</a:t>
                      </a:r>
                      <a:endParaRPr lang="en-US" sz="11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This is a series of 3 books about a boy who loves his Irish Setter.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5.6-6.6</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195422941"/>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Hitler Time Trilogy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Judith Kerr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This series, opening in Europe in 1930’s, offers child appropriate introductions to heavy historical topics.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5.7</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52576280"/>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Little Britches Series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Ralph Moody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Ralph and his family overcome hardships of Colorado ranching with creativity and grit. Based on recollections from author’s childhood.</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5.3-8.0</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39874335"/>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The Mysterious Benedict Society</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Trenton Lee Stewart</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4 books about gifted children who face strange perils together.</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5.9-6.3</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3024743"/>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Swallows and Amazons</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Arthur </a:t>
                      </a:r>
                      <a:r>
                        <a:rPr lang="en-US" sz="1100" kern="1400" dirty="0" err="1">
                          <a:ln>
                            <a:noFill/>
                          </a:ln>
                          <a:solidFill>
                            <a:srgbClr val="000000"/>
                          </a:solidFill>
                          <a:effectLst/>
                          <a:latin typeface="Calibri" panose="020F0502020204030204" pitchFamily="34" charset="0"/>
                        </a:rPr>
                        <a:t>Ransome</a:t>
                      </a:r>
                      <a:endParaRPr lang="en-US" sz="1100" kern="1400" dirty="0">
                        <a:ln>
                          <a:noFill/>
                        </a:ln>
                        <a:solidFill>
                          <a:srgbClr val="000000"/>
                        </a:solidFill>
                        <a:effectLst/>
                        <a:latin typeface="Calibri" panose="020F0502020204030204" pitchFamily="34" charset="0"/>
                      </a:endParaRP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A series of twelve books about a group of children who love outdoor adventures and sailing.</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5.6-6.6</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35281763"/>
                  </a:ext>
                </a:extLst>
              </a:tr>
              <a:tr h="451992">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Emily of New Moon</a:t>
                      </a:r>
                    </a:p>
                  </a:txBody>
                  <a:tcPr marL="35746" marR="35746" marT="35746" marB="35746"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L. M. Montgomery</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marR="0" indent="0" algn="l" defTabSz="777240" rtl="0" eaLnBrk="1" latinLnBrk="0" hangingPunct="1">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ea typeface="+mn-ea"/>
                          <a:cs typeface="+mn-cs"/>
                        </a:rPr>
                        <a:t>In a series of  three books, Emily is raised by her relatives after her father dies of tuberculosis.</a:t>
                      </a:r>
                    </a:p>
                  </a:txBody>
                  <a:tcPr marL="35746" marR="35746" marT="35746" marB="35746"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6.3</a:t>
                      </a:r>
                    </a:p>
                  </a:txBody>
                  <a:tcPr marL="35746" marR="35746" marT="35746" marB="35746"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47138088"/>
                  </a:ext>
                </a:extLst>
              </a:tr>
            </a:tbl>
          </a:graphicData>
        </a:graphic>
      </p:graphicFrame>
      <p:sp>
        <p:nvSpPr>
          <p:cNvPr id="3" name="Rectangle 2">
            <a:extLst>
              <a:ext uri="{FF2B5EF4-FFF2-40B4-BE49-F238E27FC236}">
                <a16:creationId xmlns:a16="http://schemas.microsoft.com/office/drawing/2014/main" id="{4C199F4D-B6DF-40EE-9FBE-80470F5CAAD8}"/>
              </a:ext>
            </a:extLst>
          </p:cNvPr>
          <p:cNvSpPr/>
          <p:nvPr/>
        </p:nvSpPr>
        <p:spPr>
          <a:xfrm>
            <a:off x="1338942" y="403163"/>
            <a:ext cx="5074557" cy="646331"/>
          </a:xfrm>
          <a:prstGeom prst="rect">
            <a:avLst/>
          </a:prstGeom>
        </p:spPr>
        <p:txBody>
          <a:bodyPr wrap="square">
            <a:spAutoFit/>
          </a:bodyPr>
          <a:lstStyle/>
          <a:p>
            <a:pPr lvl="0" algn="ctr" defTabSz="914400" eaLnBrk="0" fontAlgn="base" hangingPunct="0">
              <a:spcBef>
                <a:spcPct val="0"/>
              </a:spcBef>
              <a:spcAft>
                <a:spcPct val="0"/>
              </a:spcAft>
            </a:pPr>
            <a:r>
              <a:rPr lang="en-US" altLang="en-US" sz="3600" dirty="0">
                <a:solidFill>
                  <a:srgbClr val="000000"/>
                </a:solidFill>
                <a:latin typeface="White Angelica" pitchFamily="2" charset="0"/>
              </a:rPr>
              <a:t>Advanced Grade 4</a:t>
            </a:r>
            <a:endParaRPr lang="en-US" altLang="en-US" sz="3600" dirty="0">
              <a:latin typeface="Arial" panose="020B0604020202020204" pitchFamily="34" charset="0"/>
            </a:endParaRPr>
          </a:p>
        </p:txBody>
      </p:sp>
    </p:spTree>
    <p:extLst>
      <p:ext uri="{BB962C8B-B14F-4D97-AF65-F5344CB8AC3E}">
        <p14:creationId xmlns:p14="http://schemas.microsoft.com/office/powerpoint/2010/main" val="16764404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3550D223A55F4D87DA2F8BFDEAE5C2" ma:contentTypeVersion="13" ma:contentTypeDescription="Create a new document." ma:contentTypeScope="" ma:versionID="df8fbde8056132790199304420b0ab03">
  <xsd:schema xmlns:xsd="http://www.w3.org/2001/XMLSchema" xmlns:xs="http://www.w3.org/2001/XMLSchema" xmlns:p="http://schemas.microsoft.com/office/2006/metadata/properties" xmlns:ns3="a5372862-c6a5-4643-a33e-1ed0df1cbc92" xmlns:ns4="d27684c0-1000-41b7-8241-a4b226846e57" targetNamespace="http://schemas.microsoft.com/office/2006/metadata/properties" ma:root="true" ma:fieldsID="b05ca95d1f8616277c4f6ed3a5a79e26" ns3:_="" ns4:_="">
    <xsd:import namespace="a5372862-c6a5-4643-a33e-1ed0df1cbc92"/>
    <xsd:import namespace="d27684c0-1000-41b7-8241-a4b226846e5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372862-c6a5-4643-a33e-1ed0df1cbc9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7684c0-1000-41b7-8241-a4b226846e5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98DB0D-2CF4-4CEE-8AEC-4C8412EE5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372862-c6a5-4643-a33e-1ed0df1cbc92"/>
    <ds:schemaRef ds:uri="d27684c0-1000-41b7-8241-a4b226846e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65EE71-D743-4768-A2C5-E88B5969DE8E}">
  <ds:schemaRefs>
    <ds:schemaRef ds:uri="http://www.w3.org/XML/1998/namespace"/>
    <ds:schemaRef ds:uri="http://schemas.microsoft.com/office/infopath/2007/PartnerControls"/>
    <ds:schemaRef ds:uri="http://schemas.microsoft.com/office/2006/metadata/properties"/>
    <ds:schemaRef ds:uri="http://purl.org/dc/elements/1.1/"/>
    <ds:schemaRef ds:uri="http://schemas.microsoft.com/office/2006/documentManagement/types"/>
    <ds:schemaRef ds:uri="d27684c0-1000-41b7-8241-a4b226846e57"/>
    <ds:schemaRef ds:uri="a5372862-c6a5-4643-a33e-1ed0df1cbc92"/>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0045341-55D1-4BF3-993A-7AB0A1A40D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506</TotalTime>
  <Words>2661</Words>
  <Application>Microsoft Office PowerPoint</Application>
  <PresentationFormat>Custom</PresentationFormat>
  <Paragraphs>394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White Angelica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Lapp</dc:creator>
  <cp:lastModifiedBy>Lucas Hilty</cp:lastModifiedBy>
  <cp:revision>4</cp:revision>
  <cp:lastPrinted>2020-08-14T14:12:19Z</cp:lastPrinted>
  <dcterms:created xsi:type="dcterms:W3CDTF">2020-06-16T14:26:12Z</dcterms:created>
  <dcterms:modified xsi:type="dcterms:W3CDTF">2020-08-20T17:03:54Z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0x010100B13550D223A55F4D87DA2F8BFDEAE5C2</vt:lpwstr>
  </property>
</Properties>
</file>