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4"/>
  </p:notesMasterIdLst>
  <p:sldIdLst>
    <p:sldId id="269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5544800" cy="10058400"/>
  <p:notesSz cx="9296400" cy="14782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7"/>
    <a:srgbClr val="4F9636"/>
    <a:srgbClr val="000000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32" autoAdjust="0"/>
  </p:normalViewPr>
  <p:slideViewPr>
    <p:cSldViewPr snapToGrid="0" showGuides="1">
      <p:cViewPr varScale="1">
        <p:scale>
          <a:sx n="78" d="100"/>
          <a:sy n="78" d="100"/>
        </p:scale>
        <p:origin x="900" y="102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41707"/>
          </a:xfrm>
          <a:prstGeom prst="rect">
            <a:avLst/>
          </a:prstGeom>
        </p:spPr>
        <p:txBody>
          <a:bodyPr vert="horz" lIns="137590" tIns="68795" rIns="137590" bIns="6879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41707"/>
          </a:xfrm>
          <a:prstGeom prst="rect">
            <a:avLst/>
          </a:prstGeom>
        </p:spPr>
        <p:txBody>
          <a:bodyPr vert="horz" lIns="137590" tIns="68795" rIns="137590" bIns="68795" rtlCol="0"/>
          <a:lstStyle>
            <a:lvl1pPr algn="r">
              <a:defRPr sz="1800"/>
            </a:lvl1pPr>
          </a:lstStyle>
          <a:p>
            <a:fld id="{641EAE71-563C-48F9-B34E-8C80A798446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1847850"/>
            <a:ext cx="7708900" cy="498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590" tIns="68795" rIns="137590" bIns="687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114222"/>
            <a:ext cx="7437120" cy="5820728"/>
          </a:xfrm>
          <a:prstGeom prst="rect">
            <a:avLst/>
          </a:prstGeom>
        </p:spPr>
        <p:txBody>
          <a:bodyPr vert="horz" lIns="137590" tIns="68795" rIns="137590" bIns="687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095"/>
            <a:ext cx="4028440" cy="741706"/>
          </a:xfrm>
          <a:prstGeom prst="rect">
            <a:avLst/>
          </a:prstGeom>
        </p:spPr>
        <p:txBody>
          <a:bodyPr vert="horz" lIns="137590" tIns="68795" rIns="137590" bIns="6879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14041095"/>
            <a:ext cx="4028440" cy="741706"/>
          </a:xfrm>
          <a:prstGeom prst="rect">
            <a:avLst/>
          </a:prstGeom>
        </p:spPr>
        <p:txBody>
          <a:bodyPr vert="horz" lIns="137590" tIns="68795" rIns="137590" bIns="68795" rtlCol="0" anchor="b"/>
          <a:lstStyle>
            <a:lvl1pPr algn="r">
              <a:defRPr sz="1800"/>
            </a:lvl1pPr>
          </a:lstStyle>
          <a:p>
            <a:fld id="{37A6444F-9B8A-4A33-A1B4-1BAA6F604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https://commons.wikimedia.org/wiki/File:Mother_Teresa_1.jpg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6444F-9B8A-4A33-A1B4-1BAA6F604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orld_Map_WSF.svg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y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12800-EBCD-4B59-8730-1EB4D37173D1}"/>
              </a:ext>
            </a:extLst>
          </p:cNvPr>
          <p:cNvSpPr/>
          <p:nvPr userDrawn="1"/>
        </p:nvSpPr>
        <p:spPr>
          <a:xfrm>
            <a:off x="0" y="6666492"/>
            <a:ext cx="15544800" cy="290190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58736-18FA-4D60-BA3F-E8C69EF8676A}"/>
              </a:ext>
            </a:extLst>
          </p:cNvPr>
          <p:cNvSpPr/>
          <p:nvPr userDrawn="1"/>
        </p:nvSpPr>
        <p:spPr>
          <a:xfrm>
            <a:off x="0" y="6488924"/>
            <a:ext cx="15544800" cy="349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62122-C8D3-44EC-80E7-70CFCA300FF8}"/>
              </a:ext>
            </a:extLst>
          </p:cNvPr>
          <p:cNvSpPr/>
          <p:nvPr userDrawn="1"/>
        </p:nvSpPr>
        <p:spPr>
          <a:xfrm>
            <a:off x="0" y="6569750"/>
            <a:ext cx="15544800" cy="27380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7DC31-C15B-44EB-9385-974ED8581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394" y="1199297"/>
            <a:ext cx="8850034" cy="46683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2F5421-7441-475B-9FAB-A1329B205F41}"/>
              </a:ext>
            </a:extLst>
          </p:cNvPr>
          <p:cNvSpPr/>
          <p:nvPr userDrawn="1"/>
        </p:nvSpPr>
        <p:spPr>
          <a:xfrm>
            <a:off x="0" y="326273"/>
            <a:ext cx="15544800" cy="137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BF034A-2CC9-408C-A546-0420D45F498B}"/>
              </a:ext>
            </a:extLst>
          </p:cNvPr>
          <p:cNvSpPr/>
          <p:nvPr userDrawn="1"/>
        </p:nvSpPr>
        <p:spPr>
          <a:xfrm>
            <a:off x="9033499" y="228600"/>
            <a:ext cx="6128742" cy="9601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BABEBE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54BB5BC-E914-4EA3-91D3-F61240BBD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476" y="5152170"/>
            <a:ext cx="8394192" cy="1077913"/>
          </a:xfrm>
        </p:spPr>
        <p:txBody>
          <a:bodyPr/>
          <a:lstStyle>
            <a:lvl1pPr algn="ctr">
              <a:defRPr/>
            </a:lvl1pPr>
          </a:lstStyle>
          <a:p>
            <a:pPr marL="519112" algn="ctr">
              <a:buClr>
                <a:schemeClr val="accent1">
                  <a:lumMod val="50000"/>
                </a:schemeClr>
              </a:buClr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Country</a:t>
            </a:r>
            <a:endParaRPr lang="en-US" sz="5400" baseline="-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1D0162-6A94-4A6A-9A62-615D2285D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964238"/>
            <a:ext cx="15162212" cy="2895600"/>
          </a:xfrm>
        </p:spPr>
        <p:txBody>
          <a:bodyPr anchor="b">
            <a:noAutofit/>
          </a:bodyPr>
          <a:lstStyle>
            <a:lvl1pPr>
              <a:defRPr lang="en-US" sz="12000" b="1" spc="-88" baseline="0" dirty="0">
                <a:solidFill>
                  <a:srgbClr val="FFFFFF"/>
                </a:solidFill>
                <a:effectLst>
                  <a:outerShdw blurRad="228600" dist="63500" dir="5400000" algn="ctr" rotWithShape="0">
                    <a:schemeClr val="bg1">
                      <a:lumMod val="65000"/>
                    </a:schemeClr>
                  </a:outerShdw>
                </a:effectLst>
                <a:latin typeface="Quentin" panose="02000506000000020002" pitchFamily="50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First Last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1647639-C949-4544-BB06-BBFF81EDC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038" y="8458199"/>
            <a:ext cx="8826500" cy="1452563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cap="none" spc="0" baseline="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 marL="519112" lvl="0" algn="ctr">
              <a:buClr>
                <a:schemeClr val="accent1">
                  <a:lumMod val="50000"/>
                </a:schemeClr>
              </a:buClr>
            </a:pPr>
            <a:r>
              <a:rPr lang="en-US" dirty="0"/>
              <a:t>birth-death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4DDA2F-9241-42F0-A4E4-8ECF48B7C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1001" y="463550"/>
            <a:ext cx="5681662" cy="2716213"/>
          </a:xfrm>
        </p:spPr>
        <p:txBody>
          <a:bodyPr anchor="t">
            <a:normAutofit/>
          </a:bodyPr>
          <a:lstStyle>
            <a:lvl1pPr>
              <a:def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>
              <a:buClr>
                <a:schemeClr val="accent1">
                  <a:lumMod val="50000"/>
                </a:schemeClr>
              </a:buClr>
            </a:pPr>
            <a:r>
              <a:rPr lang="en-US" dirty="0"/>
              <a:t>Sentence description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1E0CF3A-70D6-476A-87DF-B427C33D59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5300" y="2717800"/>
            <a:ext cx="5486400" cy="6858000"/>
          </a:xfr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1113129"/>
            <a:ext cx="4390578" cy="7818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472" y="1648296"/>
            <a:ext cx="3758040" cy="6748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065227" y="1113129"/>
            <a:ext cx="489661" cy="781873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317" y="1267358"/>
            <a:ext cx="9326880" cy="751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643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BC0AC-CD45-489A-B95E-1693E0B76DC0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3317" y="9322649"/>
            <a:ext cx="7537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58524" y="9322649"/>
            <a:ext cx="195193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3" b="1">
                <a:solidFill>
                  <a:schemeClr val="accent1"/>
                </a:solidFill>
              </a:defRPr>
            </a:lvl1pPr>
          </a:lstStyle>
          <a:p>
            <a:fld id="{35B41D04-2DD8-469A-ABDD-1622C83A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4400" kern="1200" spc="-88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1341150" rtl="0" eaLnBrk="1" latinLnBrk="0" hangingPunct="1">
        <a:lnSpc>
          <a:spcPct val="90000"/>
        </a:lnSpc>
        <a:spcBef>
          <a:spcPts val="1760"/>
        </a:spcBef>
        <a:buClr>
          <a:schemeClr val="accent1"/>
        </a:buClr>
        <a:buFont typeface="Wingdings 2" pitchFamily="18" charset="2"/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100586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676438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234701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3017589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F3EEC3-EDFA-4F4C-80FB-BC7B98471EDF}"/>
              </a:ext>
            </a:extLst>
          </p:cNvPr>
          <p:cNvSpPr txBox="1"/>
          <p:nvPr/>
        </p:nvSpPr>
        <p:spPr>
          <a:xfrm>
            <a:off x="1417982" y="1364974"/>
            <a:ext cx="542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these symbols onto the slides as needed.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91032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4652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Graphic 1" descr="Marker">
            <a:extLst>
              <a:ext uri="{FF2B5EF4-FFF2-40B4-BE49-F238E27FC236}">
                <a16:creationId xmlns:a16="http://schemas.microsoft.com/office/drawing/2014/main" id="{4FC5D021-9E9F-4855-8D9A-AF4A41560B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173" y="3692792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5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China/Thailand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Isobel Kuhn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1901-1957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Kuhn served with the China Inland Mission, along with her husband John, as a Bible translator, church planter, Bible teacher, and evangelist.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" r="9620" b="24086"/>
          <a:stretch/>
        </p:blipFill>
        <p:spPr>
          <a:xfrm>
            <a:off x="9367057" y="2802599"/>
            <a:ext cx="548954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6449970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2610862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1407" y="2775470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8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Burma (Myanmar)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1788-1850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of the first American missionaries to travel overseas, Judson established a number of Baptist churches in Burma and translated the Bible into Burmese.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r="247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Adoniram</a:t>
            </a:r>
            <a:r>
              <a:rPr lang="en-US" dirty="0"/>
              <a:t> Judson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6689812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2386007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5880" y="292405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58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Burma (Myanmar)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Ann Judson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1789-1826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of the first female American foreign missionaries, Judson’s work and writings made the role of a missionary wife as a calling legitimate for 19</a:t>
            </a:r>
            <a:r>
              <a:rPr lang="en-US" sz="2800" baseline="30000" dirty="0"/>
              <a:t>th</a:t>
            </a:r>
            <a:r>
              <a:rPr lang="en-US" sz="2800" dirty="0"/>
              <a:t> century women.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r="6912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6689812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2386007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5880" y="292405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66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1867-1951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Serving in India for 55 years without furlough, Carmichael opened an orphanage, founded a mission, and wrote many books about the missionary work there.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" t="3209" r="-273" b="20542"/>
          <a:stretch/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494689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548425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0793" y="2962719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Amy Carmichael</a:t>
            </a:r>
          </a:p>
        </p:txBody>
      </p:sp>
    </p:spTree>
    <p:extLst>
      <p:ext uri="{BB962C8B-B14F-4D97-AF65-F5344CB8AC3E}">
        <p14:creationId xmlns:p14="http://schemas.microsoft.com/office/powerpoint/2010/main" val="287551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1902-1970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British-born evangelical missionary, </a:t>
            </a:r>
            <a:r>
              <a:rPr lang="en-US" dirty="0" err="1"/>
              <a:t>Aylward</a:t>
            </a:r>
            <a:r>
              <a:rPr lang="en-US" dirty="0"/>
              <a:t> worked tirelessly to end foot-binding in China and to care for orphans.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5617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605525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437589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Gladys </a:t>
            </a:r>
            <a:r>
              <a:rPr lang="en-US" dirty="0" err="1"/>
              <a:t>Aylward</a:t>
            </a:r>
            <a:endParaRPr lang="en-US" dirty="0"/>
          </a:p>
        </p:txBody>
      </p:sp>
      <p:pic>
        <p:nvPicPr>
          <p:cNvPr id="10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298" y="246283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90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Mother Teresa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1910-1997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Considered one of the 20</a:t>
            </a:r>
            <a:r>
              <a:rPr lang="en-US" baseline="30000" dirty="0"/>
              <a:t>th</a:t>
            </a:r>
            <a:r>
              <a:rPr lang="en-US" dirty="0"/>
              <a:t> century’s </a:t>
            </a:r>
            <a:r>
              <a:rPr lang="en-US"/>
              <a:t>greatest humanitarians</a:t>
            </a:r>
            <a:r>
              <a:rPr lang="en-US" dirty="0"/>
              <a:t>, this nun and missionary devoted her life to caring for the sick and poor.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7" b="4647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494689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548425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6800" y="2783198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70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1927-2015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Indian minister who translated the Bible into the Hmar language, </a:t>
            </a:r>
            <a:r>
              <a:rPr lang="en-US" dirty="0" err="1"/>
              <a:t>Pudaite</a:t>
            </a:r>
            <a:r>
              <a:rPr lang="en-US" dirty="0"/>
              <a:t> founded </a:t>
            </a:r>
            <a:r>
              <a:rPr lang="en-US" i="1" dirty="0"/>
              <a:t>Bibles for the World.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>
            <a:fillRect/>
          </a:stretch>
        </p:blipFill>
        <p:spPr/>
      </p:pic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6300" y="262687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Rochunga</a:t>
            </a:r>
            <a:r>
              <a:rPr lang="en-US" dirty="0"/>
              <a:t> </a:t>
            </a:r>
            <a:r>
              <a:rPr lang="en-US" dirty="0" err="1"/>
              <a:t>Pudaite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494689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548425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7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Paul Brand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1914-2003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Serving for nearly 20 years as a physician in India, Brand made discoveries that dispelled myths about leprosy.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r="28378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494689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548425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0793" y="2962719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33944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Members xmlns="e93129b2-33e6-4c29-a69b-406e85c96cf0" xsi:nil="true"/>
    <Invited_Students xmlns="e93129b2-33e6-4c29-a69b-406e85c96cf0" xsi:nil="true"/>
    <CultureName xmlns="e93129b2-33e6-4c29-a69b-406e85c96cf0" xsi:nil="true"/>
    <Students xmlns="e93129b2-33e6-4c29-a69b-406e85c96cf0">
      <UserInfo>
        <DisplayName/>
        <AccountId xsi:nil="true"/>
        <AccountType/>
      </UserInfo>
    </Students>
    <AppVersion xmlns="e93129b2-33e6-4c29-a69b-406e85c96cf0" xsi:nil="true"/>
    <TeamsChannelId xmlns="e93129b2-33e6-4c29-a69b-406e85c96cf0" xsi:nil="true"/>
    <FolderType xmlns="e93129b2-33e6-4c29-a69b-406e85c96cf0" xsi:nil="true"/>
    <Owner xmlns="e93129b2-33e6-4c29-a69b-406e85c96cf0">
      <UserInfo>
        <DisplayName/>
        <AccountId xsi:nil="true"/>
        <AccountType/>
      </UserInfo>
    </Owner>
    <Is_Collaboration_Space_Locked xmlns="e93129b2-33e6-4c29-a69b-406e85c96cf0" xsi:nil="true"/>
    <NotebookType xmlns="e93129b2-33e6-4c29-a69b-406e85c96cf0" xsi:nil="true"/>
    <Student_Groups xmlns="e93129b2-33e6-4c29-a69b-406e85c96cf0">
      <UserInfo>
        <DisplayName/>
        <AccountId xsi:nil="true"/>
        <AccountType/>
      </UserInfo>
    </Student_Groups>
    <Math_Settings xmlns="e93129b2-33e6-4c29-a69b-406e85c96cf0" xsi:nil="true"/>
    <DefaultSectionNames xmlns="e93129b2-33e6-4c29-a69b-406e85c96cf0" xsi:nil="true"/>
    <Distribution_Groups xmlns="e93129b2-33e6-4c29-a69b-406e85c96cf0" xsi:nil="true"/>
    <Leaders xmlns="e93129b2-33e6-4c29-a69b-406e85c96cf0">
      <UserInfo>
        <DisplayName/>
        <AccountId xsi:nil="true"/>
        <AccountType/>
      </UserInfo>
    </Leaders>
    <Templates xmlns="e93129b2-33e6-4c29-a69b-406e85c96cf0" xsi:nil="true"/>
    <Self_Registration_Enabled xmlns="e93129b2-33e6-4c29-a69b-406e85c96cf0" xsi:nil="true"/>
    <Has_Teacher_Only_SectionGroup xmlns="e93129b2-33e6-4c29-a69b-406e85c96cf0" xsi:nil="true"/>
    <Members xmlns="e93129b2-33e6-4c29-a69b-406e85c96cf0">
      <UserInfo>
        <DisplayName/>
        <AccountId xsi:nil="true"/>
        <AccountType/>
      </UserInfo>
    </Members>
    <Member_Groups xmlns="e93129b2-33e6-4c29-a69b-406e85c96cf0">
      <UserInfo>
        <DisplayName/>
        <AccountId xsi:nil="true"/>
        <AccountType/>
      </UserInfo>
    </Member_Groups>
    <LMS_Mappings xmlns="e93129b2-33e6-4c29-a69b-406e85c96cf0" xsi:nil="true"/>
    <Invited_Teachers xmlns="e93129b2-33e6-4c29-a69b-406e85c96cf0" xsi:nil="true"/>
    <IsNotebookLocked xmlns="e93129b2-33e6-4c29-a69b-406e85c96cf0" xsi:nil="true"/>
    <Invited_Leaders xmlns="e93129b2-33e6-4c29-a69b-406e85c96cf0" xsi:nil="true"/>
    <Teachers xmlns="e93129b2-33e6-4c29-a69b-406e85c96cf0">
      <UserInfo>
        <DisplayName/>
        <AccountId xsi:nil="true"/>
        <AccountType/>
      </UserInfo>
    </Teachers>
    <Has_Leaders_Only_SectionGroup xmlns="e93129b2-33e6-4c29-a69b-406e85c96cf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C6B2A209F8749AEDF640C6A37864C" ma:contentTypeVersion="41" ma:contentTypeDescription="Create a new document." ma:contentTypeScope="" ma:versionID="57ea8bfb15eb51a8cc1546b59808e219">
  <xsd:schema xmlns:xsd="http://www.w3.org/2001/XMLSchema" xmlns:xs="http://www.w3.org/2001/XMLSchema" xmlns:p="http://schemas.microsoft.com/office/2006/metadata/properties" xmlns:ns3="9228c69d-0130-4d82-bb79-ba99f0a381de" xmlns:ns4="e93129b2-33e6-4c29-a69b-406e85c96cf0" targetNamespace="http://schemas.microsoft.com/office/2006/metadata/properties" ma:root="true" ma:fieldsID="82fa0a4b267962e39c45773fcbf49448" ns3:_="" ns4:_="">
    <xsd:import namespace="9228c69d-0130-4d82-bb79-ba99f0a381de"/>
    <xsd:import namespace="e93129b2-33e6-4c29-a69b-406e85c96c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8c69d-0130-4d82-bb79-ba99f0a381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29b2-33e6-4c29-a69b-406e85c9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Leaders" ma:index="4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6" nillable="true" ma:displayName="Has Leaders Only SectionGroup" ma:internalName="Has_Leaders_Only_SectionGroup">
      <xsd:simpleType>
        <xsd:restriction base="dms:Boolean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C7275-47BA-4EF4-A095-EA0D3D7607D9}">
  <ds:schemaRefs>
    <ds:schemaRef ds:uri="http://purl.org/dc/elements/1.1/"/>
    <ds:schemaRef ds:uri="e93129b2-33e6-4c29-a69b-406e85c96cf0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9228c69d-0130-4d82-bb79-ba99f0a381d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445A5F-95FD-4B45-BF1A-BBE0ED7E4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8c69d-0130-4d82-bb79-ba99f0a381de"/>
    <ds:schemaRef ds:uri="e93129b2-33e6-4c29-a69b-406e85c9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9B9D80-D2E2-4277-ADC7-06B621A0E5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214</TotalTime>
  <Words>283</Words>
  <Application>Microsoft Office PowerPoint</Application>
  <PresentationFormat>Custom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Corbel</vt:lpstr>
      <vt:lpstr>Franklin Gothic Book</vt:lpstr>
      <vt:lpstr>Quentin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Piper Burdge</dc:creator>
  <cp:lastModifiedBy>Lucas Hilty</cp:lastModifiedBy>
  <cp:revision>47</cp:revision>
  <dcterms:created xsi:type="dcterms:W3CDTF">2019-08-07T03:24:19Z</dcterms:created>
  <dcterms:modified xsi:type="dcterms:W3CDTF">2019-10-04T18:41:30Z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0x0101006E8C6B2A209F8749AEDF640C6A37864C</vt:lpwstr>
  </property>
</Properties>
</file>