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58" r:id="rId4"/>
    <p:sldId id="259" r:id="rId5"/>
    <p:sldId id="261" r:id="rId6"/>
    <p:sldId id="260" r:id="rId7"/>
    <p:sldId id="262" r:id="rId8"/>
    <p:sldId id="264" r:id="rId9"/>
    <p:sldId id="263" r:id="rId10"/>
    <p:sldId id="267" r:id="rId11"/>
    <p:sldId id="268"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 d="1"/>
        <a:sy n="1" d="1"/>
      </p:scale>
      <p:origin x="0" y="0"/>
    </p:cViewPr>
  </p:notesTextViewPr>
  <p:notesViewPr>
    <p:cSldViewPr>
      <p:cViewPr>
        <p:scale>
          <a:sx n="91" d="100"/>
          <a:sy n="91" d="100"/>
        </p:scale>
        <p:origin x="-2094" y="3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CEFB3-FB1B-4B96-AAC2-296BAF17AB29}" type="datetimeFigureOut">
              <a:rPr lang="en-US" smtClean="0"/>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9931E-3AF1-4396-B371-548FA9BCA1A2}" type="slidenum">
              <a:rPr lang="en-US" smtClean="0"/>
              <a:t>‹#›</a:t>
            </a:fld>
            <a:endParaRPr lang="en-US"/>
          </a:p>
        </p:txBody>
      </p:sp>
    </p:spTree>
    <p:extLst>
      <p:ext uri="{BB962C8B-B14F-4D97-AF65-F5344CB8AC3E}">
        <p14:creationId xmlns:p14="http://schemas.microsoft.com/office/powerpoint/2010/main" val="1216237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the “Design” and color that matches the one shown here.</a:t>
            </a:r>
          </a:p>
          <a:p>
            <a:endParaRPr lang="en-US" dirty="0"/>
          </a:p>
          <a:p>
            <a:r>
              <a:rPr lang="en-US" dirty="0" smtClean="0"/>
              <a:t>No animations on this page.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solidFill>
                  <a:srgbClr val="0070C0"/>
                </a:solidFill>
              </a:rPr>
              <a:t>Project D3:  Create a </a:t>
            </a:r>
            <a:r>
              <a:rPr lang="en-US" b="1" dirty="0" err="1" smtClean="0">
                <a:solidFill>
                  <a:srgbClr val="0070C0"/>
                </a:solidFill>
              </a:rPr>
              <a:t>powerpoint</a:t>
            </a:r>
            <a:r>
              <a:rPr lang="en-US" b="1" dirty="0" smtClean="0">
                <a:solidFill>
                  <a:srgbClr val="0070C0"/>
                </a:solidFill>
              </a:rPr>
              <a:t> like the one shown on these pages.</a:t>
            </a:r>
          </a:p>
          <a:p>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1</a:t>
            </a:fld>
            <a:endParaRPr lang="en-US"/>
          </a:p>
        </p:txBody>
      </p:sp>
    </p:spTree>
    <p:extLst>
      <p:ext uri="{BB962C8B-B14F-4D97-AF65-F5344CB8AC3E}">
        <p14:creationId xmlns:p14="http://schemas.microsoft.com/office/powerpoint/2010/main" val="3279887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Bullet points should appear one-by-one using the “shape” animation</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10</a:t>
            </a:fld>
            <a:endParaRPr lang="en-US"/>
          </a:p>
        </p:txBody>
      </p:sp>
    </p:spTree>
    <p:extLst>
      <p:ext uri="{BB962C8B-B14F-4D97-AF65-F5344CB8AC3E}">
        <p14:creationId xmlns:p14="http://schemas.microsoft.com/office/powerpoint/2010/main" val="152808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this slide appear with a “reveal”</a:t>
            </a:r>
          </a:p>
          <a:p>
            <a:endParaRPr lang="en-US" dirty="0" smtClean="0"/>
          </a:p>
          <a:p>
            <a:r>
              <a:rPr lang="en-US" dirty="0" smtClean="0"/>
              <a:t>No animations</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11</a:t>
            </a:fld>
            <a:endParaRPr lang="en-US"/>
          </a:p>
        </p:txBody>
      </p:sp>
    </p:spTree>
    <p:extLst>
      <p:ext uri="{BB962C8B-B14F-4D97-AF65-F5344CB8AC3E}">
        <p14:creationId xmlns:p14="http://schemas.microsoft.com/office/powerpoint/2010/main" val="3221556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this slide “cover” the previous one</a:t>
            </a:r>
          </a:p>
          <a:p>
            <a:endParaRPr lang="en-US" dirty="0"/>
          </a:p>
          <a:p>
            <a:r>
              <a:rPr lang="en-US" dirty="0" smtClean="0"/>
              <a:t>Only the title should appear at first.</a:t>
            </a:r>
          </a:p>
          <a:p>
            <a:endParaRPr lang="en-US" dirty="0"/>
          </a:p>
          <a:p>
            <a:r>
              <a:rPr lang="en-US" dirty="0" smtClean="0"/>
              <a:t>Next, “Roger Williams, the troublemaker:” should appear with a “wipe”</a:t>
            </a:r>
          </a:p>
          <a:p>
            <a:endParaRPr lang="en-US" dirty="0"/>
          </a:p>
          <a:p>
            <a:r>
              <a:rPr lang="en-US" dirty="0" smtClean="0"/>
              <a:t>Each point after that should begin with a “wipe”</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12</a:t>
            </a:fld>
            <a:endParaRPr lang="en-US"/>
          </a:p>
        </p:txBody>
      </p:sp>
    </p:spTree>
    <p:extLst>
      <p:ext uri="{BB962C8B-B14F-4D97-AF65-F5344CB8AC3E}">
        <p14:creationId xmlns:p14="http://schemas.microsoft.com/office/powerpoint/2010/main" val="242862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animations</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13</a:t>
            </a:fld>
            <a:endParaRPr lang="en-US"/>
          </a:p>
        </p:txBody>
      </p:sp>
    </p:spTree>
    <p:extLst>
      <p:ext uri="{BB962C8B-B14F-4D97-AF65-F5344CB8AC3E}">
        <p14:creationId xmlns:p14="http://schemas.microsoft.com/office/powerpoint/2010/main" val="218284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animations</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2</a:t>
            </a:fld>
            <a:endParaRPr lang="en-US"/>
          </a:p>
        </p:txBody>
      </p:sp>
    </p:spTree>
    <p:extLst>
      <p:ext uri="{BB962C8B-B14F-4D97-AF65-F5344CB8AC3E}">
        <p14:creationId xmlns:p14="http://schemas.microsoft.com/office/powerpoint/2010/main" val="317551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572000" cy="3429000"/>
          </a:xfrm>
        </p:spPr>
      </p:sp>
      <p:sp>
        <p:nvSpPr>
          <p:cNvPr id="3" name="Notes Placeholder 2"/>
          <p:cNvSpPr>
            <a:spLocks noGrp="1"/>
          </p:cNvSpPr>
          <p:nvPr>
            <p:ph type="body" idx="1"/>
          </p:nvPr>
        </p:nvSpPr>
        <p:spPr/>
        <p:txBody>
          <a:bodyPr/>
          <a:lstStyle/>
          <a:p>
            <a:r>
              <a:rPr lang="en-US" dirty="0" smtClean="0"/>
              <a:t>Insert a chart into this slide and fill in the information shown here.</a:t>
            </a:r>
          </a:p>
          <a:p>
            <a:endParaRPr lang="en-US" dirty="0"/>
          </a:p>
          <a:p>
            <a:r>
              <a:rPr lang="en-US" dirty="0" smtClean="0"/>
              <a:t>No animations.</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3</a:t>
            </a:fld>
            <a:endParaRPr lang="en-US"/>
          </a:p>
        </p:txBody>
      </p:sp>
    </p:spTree>
    <p:extLst>
      <p:ext uri="{BB962C8B-B14F-4D97-AF65-F5344CB8AC3E}">
        <p14:creationId xmlns:p14="http://schemas.microsoft.com/office/powerpoint/2010/main" val="327471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question appear with the slide.</a:t>
            </a:r>
          </a:p>
          <a:p>
            <a:endParaRPr lang="en-US" dirty="0"/>
          </a:p>
          <a:p>
            <a:r>
              <a:rPr lang="en-US" dirty="0" smtClean="0"/>
              <a:t>Make each point underneath the question appear one-by-one with the “split” motion.</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4</a:t>
            </a:fld>
            <a:endParaRPr lang="en-US"/>
          </a:p>
        </p:txBody>
      </p:sp>
    </p:spTree>
    <p:extLst>
      <p:ext uri="{BB962C8B-B14F-4D97-AF65-F5344CB8AC3E}">
        <p14:creationId xmlns:p14="http://schemas.microsoft.com/office/powerpoint/2010/main" val="57444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animations.</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5</a:t>
            </a:fld>
            <a:endParaRPr lang="en-US"/>
          </a:p>
        </p:txBody>
      </p:sp>
    </p:spTree>
    <p:extLst>
      <p:ext uri="{BB962C8B-B14F-4D97-AF65-F5344CB8AC3E}">
        <p14:creationId xmlns:p14="http://schemas.microsoft.com/office/powerpoint/2010/main" val="181468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the title of the slide and the introductory sentence appear immediately.</a:t>
            </a:r>
          </a:p>
          <a:p>
            <a:endParaRPr lang="en-US" dirty="0"/>
          </a:p>
          <a:p>
            <a:r>
              <a:rPr lang="en-US" dirty="0" smtClean="0"/>
              <a:t>Make points 1 and 2 “fly in” one after each other.</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6</a:t>
            </a:fld>
            <a:endParaRPr lang="en-US"/>
          </a:p>
        </p:txBody>
      </p:sp>
    </p:spTree>
    <p:extLst>
      <p:ext uri="{BB962C8B-B14F-4D97-AF65-F5344CB8AC3E}">
        <p14:creationId xmlns:p14="http://schemas.microsoft.com/office/powerpoint/2010/main" val="189423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the title and pictures appear immediately.</a:t>
            </a:r>
          </a:p>
          <a:p>
            <a:endParaRPr lang="en-US" dirty="0"/>
          </a:p>
          <a:p>
            <a:r>
              <a:rPr lang="en-US" dirty="0" smtClean="0"/>
              <a:t>Make each bullet point “wheel” in upon command.</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7</a:t>
            </a:fld>
            <a:endParaRPr lang="en-US"/>
          </a:p>
        </p:txBody>
      </p:sp>
    </p:spTree>
    <p:extLst>
      <p:ext uri="{BB962C8B-B14F-4D97-AF65-F5344CB8AC3E}">
        <p14:creationId xmlns:p14="http://schemas.microsoft.com/office/powerpoint/2010/main" val="124753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just the title appear first.</a:t>
            </a:r>
          </a:p>
          <a:p>
            <a:endParaRPr lang="en-US" dirty="0"/>
          </a:p>
          <a:p>
            <a:r>
              <a:rPr lang="en-US" dirty="0" smtClean="0"/>
              <a:t>Make the picture on the bottom right appear next, the bottom left next, and finally the points should “wipe” one by one</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8</a:t>
            </a:fld>
            <a:endParaRPr lang="en-US"/>
          </a:p>
        </p:txBody>
      </p:sp>
    </p:spTree>
    <p:extLst>
      <p:ext uri="{BB962C8B-B14F-4D97-AF65-F5344CB8AC3E}">
        <p14:creationId xmlns:p14="http://schemas.microsoft.com/office/powerpoint/2010/main" val="67963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should appear immediately except for the bullet points which should “float in” one by one</a:t>
            </a:r>
            <a:endParaRPr lang="en-US" dirty="0"/>
          </a:p>
        </p:txBody>
      </p:sp>
      <p:sp>
        <p:nvSpPr>
          <p:cNvPr id="4" name="Slide Number Placeholder 3"/>
          <p:cNvSpPr>
            <a:spLocks noGrp="1"/>
          </p:cNvSpPr>
          <p:nvPr>
            <p:ph type="sldNum" sz="quarter" idx="10"/>
          </p:nvPr>
        </p:nvSpPr>
        <p:spPr/>
        <p:txBody>
          <a:bodyPr/>
          <a:lstStyle/>
          <a:p>
            <a:fld id="{6E39931E-3AF1-4396-B371-548FA9BCA1A2}" type="slidenum">
              <a:rPr lang="en-US" smtClean="0"/>
              <a:t>9</a:t>
            </a:fld>
            <a:endParaRPr lang="en-US"/>
          </a:p>
        </p:txBody>
      </p:sp>
    </p:spTree>
    <p:extLst>
      <p:ext uri="{BB962C8B-B14F-4D97-AF65-F5344CB8AC3E}">
        <p14:creationId xmlns:p14="http://schemas.microsoft.com/office/powerpoint/2010/main" val="133095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BD718EE-6619-459D-A417-E3529EBCC6C3}" type="datetimeFigureOut">
              <a:rPr lang="en-US" smtClean="0"/>
              <a:t>11/15/2017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8E75007-4539-4767-8B88-DA2174B9DCD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D718EE-6619-459D-A417-E3529EBCC6C3}"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75007-4539-4767-8B88-DA2174B9DCD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8E75007-4539-4767-8B88-DA2174B9DCD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D718EE-6619-459D-A417-E3529EBCC6C3}"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BD718EE-6619-459D-A417-E3529EBCC6C3}"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8E75007-4539-4767-8B88-DA2174B9DCD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BD718EE-6619-459D-A417-E3529EBCC6C3}" type="datetimeFigureOut">
              <a:rPr lang="en-US" smtClean="0"/>
              <a:t>11/15/2017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8E75007-4539-4767-8B88-DA2174B9DCD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BD718EE-6619-459D-A417-E3529EBCC6C3}"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75007-4539-4767-8B88-DA2174B9DCD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D718EE-6619-459D-A417-E3529EBCC6C3}" type="datetimeFigureOut">
              <a:rPr lang="en-US" smtClean="0"/>
              <a:t>11/15/2017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8E75007-4539-4767-8B88-DA2174B9DCD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D718EE-6619-459D-A417-E3529EBCC6C3}"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8E75007-4539-4767-8B88-DA2174B9DC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BD718EE-6619-459D-A417-E3529EBCC6C3}"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8E75007-4539-4767-8B88-DA2174B9DC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8E75007-4539-4767-8B88-DA2174B9DCD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BD718EE-6619-459D-A417-E3529EBCC6C3}" type="datetimeFigureOut">
              <a:rPr lang="en-US" smtClean="0"/>
              <a:t>11/15/2017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8E75007-4539-4767-8B88-DA2174B9DCD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BD718EE-6619-459D-A417-E3529EBCC6C3}" type="datetimeFigureOut">
              <a:rPr lang="en-US" smtClean="0"/>
              <a:t>11/15/2017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D718EE-6619-459D-A417-E3529EBCC6C3}" type="datetimeFigureOut">
              <a:rPr lang="en-US" smtClean="0"/>
              <a:t>11/15/2017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8E75007-4539-4767-8B88-DA2174B9DCD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1800" dirty="0">
                <a:solidFill>
                  <a:srgbClr val="FF0000"/>
                </a:solidFill>
              </a:rPr>
              <a:t>Early English Settlements</a:t>
            </a:r>
            <a:endParaRPr lang="en-US" sz="1800" dirty="0"/>
          </a:p>
        </p:txBody>
      </p:sp>
      <p:sp>
        <p:nvSpPr>
          <p:cNvPr id="2" name="Title 1"/>
          <p:cNvSpPr>
            <a:spLocks noGrp="1"/>
          </p:cNvSpPr>
          <p:nvPr>
            <p:ph type="ctrTitle"/>
          </p:nvPr>
        </p:nvSpPr>
        <p:spPr>
          <a:xfrm>
            <a:off x="685800" y="1066800"/>
            <a:ext cx="7772400" cy="1295400"/>
          </a:xfrm>
        </p:spPr>
        <p:txBody>
          <a:bodyPr>
            <a:normAutofit fontScale="90000"/>
          </a:bodyPr>
          <a:lstStyle/>
          <a:p>
            <a:r>
              <a:rPr lang="en-US" dirty="0" smtClean="0">
                <a:solidFill>
                  <a:srgbClr val="FF0000"/>
                </a:solidFill>
              </a:rPr>
              <a:t>US History: Chapter 2</a:t>
            </a:r>
            <a:br>
              <a:rPr lang="en-US" dirty="0" smtClean="0">
                <a:solidFill>
                  <a:srgbClr val="FF0000"/>
                </a:solidFill>
              </a:rPr>
            </a:br>
            <a:endParaRPr lang="en-US" dirty="0">
              <a:solidFill>
                <a:srgbClr val="FF0000"/>
              </a:solidFill>
            </a:endParaRPr>
          </a:p>
        </p:txBody>
      </p:sp>
    </p:spTree>
    <p:extLst>
      <p:ext uri="{BB962C8B-B14F-4D97-AF65-F5344CB8AC3E}">
        <p14:creationId xmlns:p14="http://schemas.microsoft.com/office/powerpoint/2010/main" val="11635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Massachusetts Bay and the Indians	</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From early on, conflict occurred between the Puritans and the local Indians—violence was inflicted by both sides</a:t>
            </a:r>
          </a:p>
          <a:p>
            <a:r>
              <a:rPr lang="en-US" dirty="0" smtClean="0"/>
              <a:t>The Puritans viewed their situation like the children of Israel coming into the promised land of Canaan—They, the Puritans, were the chosen people of God and this New World was the land that God had promised to them</a:t>
            </a:r>
          </a:p>
          <a:p>
            <a:r>
              <a:rPr lang="en-US" dirty="0" smtClean="0"/>
              <a:t>Therefore they had no qualms in slaying the Indians that inhabited “their” promised land</a:t>
            </a:r>
          </a:p>
          <a:p>
            <a:endParaRPr lang="en-US" dirty="0"/>
          </a:p>
        </p:txBody>
      </p:sp>
    </p:spTree>
    <p:extLst>
      <p:ext uri="{BB962C8B-B14F-4D97-AF65-F5344CB8AC3E}">
        <p14:creationId xmlns:p14="http://schemas.microsoft.com/office/powerpoint/2010/main" val="201738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Puritans’ view of native Americans:	</a:t>
            </a:r>
            <a:endParaRPr lang="en-US" dirty="0">
              <a:solidFill>
                <a:srgbClr val="FF0000"/>
              </a:solidFill>
            </a:endParaRPr>
          </a:p>
        </p:txBody>
      </p:sp>
      <p:sp>
        <p:nvSpPr>
          <p:cNvPr id="3" name="Content Placeholder 2"/>
          <p:cNvSpPr>
            <a:spLocks noGrp="1"/>
          </p:cNvSpPr>
          <p:nvPr>
            <p:ph sz="quarter" idx="1"/>
          </p:nvPr>
        </p:nvSpPr>
        <p:spPr/>
        <p:txBody>
          <a:bodyPr>
            <a:normAutofit fontScale="85000" lnSpcReduction="10000"/>
          </a:bodyPr>
          <a:lstStyle/>
          <a:p>
            <a:pPr marL="0" indent="0">
              <a:buNone/>
            </a:pPr>
            <a:r>
              <a:rPr lang="en-US" dirty="0"/>
              <a:t>After the Pequot War in which the colonists secured their victory by burning a </a:t>
            </a:r>
            <a:r>
              <a:rPr lang="en-US" dirty="0" smtClean="0"/>
              <a:t>fort containing around 700 Pequot men, women, and children, a leader had the following to say:</a:t>
            </a:r>
          </a:p>
          <a:p>
            <a:pPr marL="0" indent="0">
              <a:buNone/>
            </a:pPr>
            <a:endParaRPr lang="en-US" dirty="0" smtClean="0"/>
          </a:p>
          <a:p>
            <a:pPr marL="0" indent="0">
              <a:buNone/>
            </a:pPr>
            <a:r>
              <a:rPr lang="en-US" dirty="0" smtClean="0"/>
              <a:t>…the </a:t>
            </a:r>
            <a:r>
              <a:rPr lang="en-US" dirty="0"/>
              <a:t>attack against the Pequot was the act of a God who "laughed his Enemies and the Enemies of his People to scorn making [the Pequot] as a fiery Oven... Thus did the Lord judge among the Heathen, filling [Mystic] with dead Bodies</a:t>
            </a:r>
            <a:r>
              <a:rPr lang="en-US" dirty="0" smtClean="0"/>
              <a:t>.“</a:t>
            </a:r>
            <a:endParaRPr lang="en-US" baseline="30000" dirty="0"/>
          </a:p>
          <a:p>
            <a:pPr marL="0" indent="0">
              <a:buNone/>
            </a:pPr>
            <a:r>
              <a:rPr lang="en-US" dirty="0"/>
              <a:t/>
            </a:r>
            <a:br>
              <a:rPr lang="en-US" dirty="0"/>
            </a:br>
            <a:r>
              <a:rPr lang="en-US" dirty="0"/>
              <a:t>Let the whole Earth be filled with his Glory! Thus the LORD was pleased to smite our Enemies in the hinder Parts, and to give us their Land for an Inheritance</a:t>
            </a:r>
            <a:r>
              <a:rPr lang="en-US" dirty="0" smtClean="0"/>
              <a: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414601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Rhode Island</a:t>
            </a:r>
            <a:endParaRPr lang="en-US" dirty="0">
              <a:solidFill>
                <a:srgbClr val="FF0000"/>
              </a:solidFill>
            </a:endParaRPr>
          </a:p>
        </p:txBody>
      </p:sp>
      <p:sp>
        <p:nvSpPr>
          <p:cNvPr id="3" name="Content Placeholder 2"/>
          <p:cNvSpPr>
            <a:spLocks noGrp="1"/>
          </p:cNvSpPr>
          <p:nvPr>
            <p:ph sz="quarter" idx="1"/>
          </p:nvPr>
        </p:nvSpPr>
        <p:spPr>
          <a:xfrm>
            <a:off x="457200" y="1371600"/>
            <a:ext cx="8229600" cy="5105400"/>
          </a:xfrm>
        </p:spPr>
        <p:txBody>
          <a:bodyPr>
            <a:normAutofit/>
          </a:bodyPr>
          <a:lstStyle/>
          <a:p>
            <a:pPr marL="0" indent="0">
              <a:buNone/>
            </a:pPr>
            <a:r>
              <a:rPr lang="en-US" dirty="0" smtClean="0"/>
              <a:t>Roger Williams the troublemaker:</a:t>
            </a:r>
          </a:p>
          <a:p>
            <a:r>
              <a:rPr lang="en-US" dirty="0" smtClean="0">
                <a:solidFill>
                  <a:schemeClr val="tx2">
                    <a:lumMod val="75000"/>
                  </a:schemeClr>
                </a:solidFill>
              </a:rPr>
              <a:t>“It is a sin to take land from the Indians without just compensation.”</a:t>
            </a:r>
          </a:p>
          <a:p>
            <a:r>
              <a:rPr lang="en-US" dirty="0" smtClean="0">
                <a:solidFill>
                  <a:schemeClr val="tx2">
                    <a:lumMod val="75000"/>
                  </a:schemeClr>
                </a:solidFill>
              </a:rPr>
              <a:t>“There should be separation between church and state.”</a:t>
            </a:r>
          </a:p>
          <a:p>
            <a:r>
              <a:rPr lang="en-US" dirty="0" smtClean="0">
                <a:solidFill>
                  <a:schemeClr val="tx2">
                    <a:lumMod val="75000"/>
                  </a:schemeClr>
                </a:solidFill>
              </a:rPr>
              <a:t>“Only sincere followers of Jesus should be part of the visible church.”</a:t>
            </a:r>
          </a:p>
          <a:p>
            <a:endParaRPr lang="en-US" dirty="0" smtClean="0">
              <a:solidFill>
                <a:schemeClr val="tx2">
                  <a:lumMod val="75000"/>
                </a:schemeClr>
              </a:solidFill>
            </a:endParaRPr>
          </a:p>
          <a:p>
            <a:pPr marL="0" indent="0">
              <a:buNone/>
            </a:pPr>
            <a:r>
              <a:rPr lang="en-US" dirty="0" smtClean="0"/>
              <a:t>After getting banished </a:t>
            </a:r>
            <a:r>
              <a:rPr lang="en-US" smtClean="0"/>
              <a:t>from Massachusetts </a:t>
            </a:r>
            <a:r>
              <a:rPr lang="en-US" dirty="0" smtClean="0"/>
              <a:t>for such radical ideas, Williams and a group of followers begin the colony of Rhode Island</a:t>
            </a:r>
            <a:endParaRPr lang="en-US" dirty="0"/>
          </a:p>
        </p:txBody>
      </p:sp>
      <p:sp>
        <p:nvSpPr>
          <p:cNvPr id="4" name="AutoShape 2" descr="data:image/jpeg;base64,/9j/4AAQSkZJRgABAQAAAQABAAD/2wCEAAkGBxQSEhUUExQVFBUXFRcUFBgVFxcUFxUVFBUXFxQVFxcYHCggGBolHBUUITEhJSkrLi4uFx8zODMsNygtLisBCgoKDg0OFxAQGiscHBwsLCwsLCwrLCwsLCwsLCwsLCwsLCwrKywrLCwsLCwsKyssLCwsKysrKysrKysrKysrK//AABEIAMUAoAMBIgACEQEDEQH/xAAbAAABBQEBAAAAAAAAAAAAAAACAQMEBQYAB//EADYQAAEDAgQEBAUEAgEFAAAAAAEAAhEDIQQSMUEFUWFxBoGR8BMiobHBMtHh8UJSFAcVIyRy/8QAGAEAAwEBAAAAAAAAAAAAAAAAAAECAwT/xAAeEQEBAQEAAwEAAwAAAAAAAAAAAQIRAyExEiJBUf/aAAwDAQACEQMRAD8A9NpiycKRjURXC7DZHu6EhHlQuSBslClcUDikZHFdKaqPUPE8Tp05zPaI1uiQJ8ocyxfEfHLWkim0uOxJgHqqd/jOsdIHQC0barWeHVRd5j04OsiBXmlDxnXBEhrhyIgrS4bxXTyy+2mlxfbupvi1Dm81qUSgYDHsqiWOkfZTmlRwzkI2hACjCAIBKQhRJghauYEqUBMAY5KULAlKCIU24oyEDgkZlxTFV8J54VZxsO+E7IYdFkSBk/F/iQg/DpH/AOv7WMqVydSSTzS1WlzjOs8+amP4SQC4AmLRBue2y7c5zlzW2q4UZjmVPpYAtEkjn1tsVHLXNdIBsdQLA9FJYyq+T/trI9B1TtKOdQIJGu8bRNk/Uw5DQLhxmeXTRRm1HtJbBMWEDpYK5qAkAWETmJ29fNTfS4g8I4s/DVAdBo4cwvUeGcSZWbmYZ/HReRVbkkDZXPhHipp1Q0n5XWM89is/JiWdVjXLx6sCnGqPSdIT7AuZqNKhhEmCgpQhhKEwFi4hcwpSUAMIHIyglIGXhQOJtJpugwcpg9YU9yg8SqFrHEDMY0RPoYrwtwFrx8V4uTIG2q14wjIjKPRU2G4g6i8Un0sjdGuFxyuU9x3ir6MCmzMTbor121E5IsH8OpkRlG+3PVNVME0CzRblZQuH1MW4EuNMchCnOxDoh4g89Qpvf9Nk8VFGrkIgG7XH7Tz0TdbEBz8v+0yI0nQd/wCFbcewucsdqLz06qkxoFOoHgSOmxO/vot8+0X0g4+hkBhto20ubOVbSqZXyLwZE77q1x+JDwbmfoR7+6piFrPjO329l4DjBVptPS6t2LEf9O8RmpOG4I+y2zCuPU5XRL6OIkCMJAiVq5K1MGmIigajQYSm3JwptyQNOVfxWqG03k8iPUKwKz/i6qRRIG4PsIz9K/FBgH4iq3M9wLD+lx1nYAbrTV2CoYAmBr12+yjcLw7RTpAbMzH0gfn0UvBuIsRqr1SkZ1hxnx4Dvll3yxYNEATCuaVN9Qy4COd/ZCtPhgGeacAspujkVOOoDJlMX5rBcVe4sMGWgkHeLixW049iYb29VicU+abrRmM3mYi/3W3iRtThxgLqTdtylDNLdkTtRb8LoYth/wBOcWGvfTO8Fvlr+F6O0rx/hNUUnB4nMIMaAcweS9YwGID2hw3C5PLPfW2PiajCAI1mty5q5KEwaaURKaaUZKRucmyUTimygEKy3jB/6W856Wi607isP41xJzsbvfuQdfsqxP5J18SeH8QFPCtcRNss7W0vsnqWMqVWsNJj4JEkiBG8dP3Vb4Y4iwUCKlmh8HcXKvsLxeg0AZxa0wY+gsq166Uq1Y0gQVHxVQgERKXDY9jyQ1wcRrCcqNusls3jMGXAF03KzmLoFzsoFxMTvfTst9jh8pWTq5PmLrT8ojnM/stsaZ6jPPaCAOsGNQPfoq/EtsCTuQRy0j8q3rPDTHM3/H5VRVbOYbzfrHL1K6Iyp3Cvk3tOvZer+E3zQaOVtZ5/wvJMO6JXq/g0Rh23mde6y83xfjaNGmwU4udqVc0LlwKYR2hEgY5LKRucmnFE5yqOM8YZh25nHeAOaJOjpzifEW0my4+S824zjnYmqXaBtmDkD/Se8SceNYwGhotJmSq7DVtZg2G++y6MY/PtjrXfSz8J1mio6m4BweN+bZ/dbSlhn20iZgNgdV5bhMf8Os17dA4eY3XqGD43Sc0EPGm9vVLyy9PFnxYkAEWj6J3OqLE8bbo05u11H/7k8yAI879Vj+avsTfEGNDWGNSFg24vOPm0AmBzkaLT43h73/M6eY6dh/axbn5SQRESPJb+OTjPdFj6+YHlaAPeunqoVep83uyfrNaCBM3nTndQ67TmK3yzqTmGvT6rdeCuI/IQTlEwJ0Nl56Bbop+Cx5YRl2MqN57DzeV7Zh6uYdrEKSCqDwtizUotc7XQq/aVyX06BJQkXAoNDBUDiXFRTENGd1rDadMx2Up7ibN9eX8qCcANNJuTYnpqnOJrP4/xFXYJcGCZytaCTbmViOIcQfWf85Mz6c1tuI8Pc4vdaLiDOgtb6rDMp5qhB/2I9F0ePjLfUfET+51kIXgnSST72VpVw1juLHfn9lGZULWtDWnM0m8bewFp1HEL4BtueXJarw/gHEEObIF51nmOqh+HcGariSLDXaTtH19VvcDgQ1ugn3Ky8u+el4z/AGyuK4OadSLhjzLDoBzaVouD8JFNoLjJ7+ipeKcUqPe+k3KcgmIJLjO0aRCtuE4FxbNR7i4fqmCAeURFlnrvFxYYutIimMx0kaDnfRY7j3AywZjcyC4jRq3lGjGpnlsq/wARsmkQNwffVTjXKep15bUpAOBmZka3tuVFqPEmw8punMQCCW/67pib39V2Rz0bXWUjB08x7bc9LJuk1pB59tV1CxnldAezeHmEUGZhByi3IcvsrdpWQ8H8Z+IzK4iREduS1dN64tTldM+JC6UKUJGjtCDJEn0RtCV2iAqfg5mRpvfr7K88ZhgK9UHZzo21MyvS8GCWuPNxjsLBYPiI/wDaeAL5r9Z6LXx36z3AV6UNmNbW59kOHpj4JdvGqncaacgkDS8fUfTXoURbOF0j5Tt6n7Kulw/4ToxTBG9z781qqZ1WP8G40Pp5Z+Ztj2NwVpcZixTaOZMNFrlZbl/S830wnGKjWYmoNZIJgwbbT2d9FsuEzkDqbs7HXh2t+R/deaYx2Z9RzjJzR3JJJ8gAvRfDLwKNNvOmDb6q/JOSJxfa8a8ZZBVZxQS0+/JB/wAjK/JP6rtGhkaxPQhVni7ifwqcCMx25E+ys85vV28jC8fvUIEdY58iq9tLmrfC4X5HPcLm49DO/X6JmlR+JBHy9u39rrmuRz2dvUelh5MDzUw4QBs/0rfB4CYM7a+kJeK0stMCBJO2t9fLVL9ez/Khw1d4eC2QRG69R4NxfPTaXTMXt+FkOE8KG86AzpfpZX2Hw5guFhsReQ3e/MlZ+SyrxLGtw2Ka/wDSQefTuNlIY5YfF1zSh7TBHoefvqtXwrGirTa8bi/Q8llZxpKkMSVzDSeiJpQ4pstjmQFJgoNhoHTssrj8BGKzRYgEnnc2+y2EKt4hh5cw9x2mL/ROXhWdU3GsAHMEi/qq/FU8uGJM3aT26fZaivTzME6qp8RYTNh3Aa5f5Tzf6Kx5zhcUaDmvbY/5C1xutfxfi4FFtQXmch5Ett91kOIutBF+elvIfdN4GrUIytJc1oJy6gTuui5l9speejb7N63ce5ge+y3fAsRko0XOs0MPqQIWX4mykaf/AIy8yQDmEEFjTIA7uCuXeIcPRpNYJqEAQIIGm5Knf8p8PPpb1K7c4rGcjQ7KYu4ujQcrfVYzFvqYvEHa89knFvEtSuMoAY3pqfNXvhXhGSmajhrpOqXPxO36ff0qOMnKAxvO8W7/AIUzhmAtp/CmVeFfEfmA1102C0OA4ZlGkJa3yHMoWCwkC4AtrsL3VbRw/wDyMSTf4bLDlKv+KUy4CiyxdqRqANT9lN4XwttFgDfPqTqSo/XPZ8RDg4AYNwcxHIWMclOfSAAa21oEbWRUbuJ2Pyjy1jzUpmH3KnpqXiWDlsdFF8L4v4TvhuNjz2LbW7ytBi6eyzmKwHzBx2J9LQPurzfXKL9bOloidsgppyFmboUTiDZYY1FxPMKYU29s63lARWaHfcdionEKM03DmL9lNiIHkgqCRCA8wxmDgQ46EtAG45COxCZ8MksrlgYDmkOvcAXsVbeJuGvDs7Zveduyh8Iq5a73ECQ0zEwLT+F097llz2jcRw+Y1BSnIwgnNqARceo06qhgTrN+RV4x3xcS4CzXAB/awm3WF1DhYY6pmEtZIBJjS+m9iFUvE2dRfD2A+NWDTtdemjB5GhrdI791WeDOEBlLO5ozPv2WpDFz+Tfa1xORWYbhwYbDUz7lS678o6mzRpJUswLnzVfRw/xKnxDJA/SNgNiP3Wah4HAhkuN3u1OvaFJxBDQBaTYfk9gpDGwmcSMzgJs0Znfgeo+iAShRAiLACB2UlwshwrIb1N/VPJhEfSzEe+abq4WFY/DSFqAZpJPjje35QUXJQDJEW2I6oMYrj2DvZE5NAFosJjmdpSlzuSCI9AWp2oECQVPEMBnbl5afss7gOFRUqbkl2YawDYdp/C2z2yqzB4Uh9R/+xiNraFVNchcYzD8PLMbkInM2522g/RXlXhWYlpgSQZjUEjN9Giysn4OMQDEzBk9LKY2j850tBuNiL/ZVrfRIkUKUADlb0T4ahaiJjVZmi4/5oZsf1duXmpNBkDlv6ptrJudzPaNFKCA5Ram5Au5wHkFJqH303TABOX19UBMCUNXIkwVDCVcEBDYnQbJlqcBQbqsxYx7/AIQAOnUb/wAd04kJQRmoXdPqiYTF0UyuKQIVD+E7/E/5yZ2aNQO6moabYH1TBMnNI1kEnnqnIQpGVoQ1GTHeT5IwlQCQjBXQlLUA292sdh5pxrLrsuiQ0twSOfXyKAeStKAJIdzHomR0pJTApu/yf6ABONgaICFTNk8DZcuQbgUq5cgEXLlyREJXNXLkAqElcuQYglXLkAYRJFyAVEAuXIDiuBXLkyCSklIuQ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2948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 Williams</a:t>
            </a:r>
            <a:endParaRPr lang="en-US" dirty="0"/>
          </a:p>
        </p:txBody>
      </p:sp>
      <p:pic>
        <p:nvPicPr>
          <p:cNvPr id="5122" name="Picture 2" descr="Roger Williams statue by Franklin Simmons.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702449" y="1524000"/>
            <a:ext cx="3733006" cy="497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07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lgn="ctr">
              <a:buNone/>
            </a:pPr>
            <a:r>
              <a:rPr lang="en-US" sz="3600" dirty="0" smtClean="0">
                <a:solidFill>
                  <a:srgbClr val="C00000"/>
                </a:solidFill>
              </a:rPr>
              <a:t>How had the King of England </a:t>
            </a:r>
          </a:p>
          <a:p>
            <a:pPr marL="0" indent="0" algn="ctr">
              <a:buNone/>
            </a:pPr>
            <a:r>
              <a:rPr lang="en-US" sz="3600" dirty="0" smtClean="0">
                <a:solidFill>
                  <a:srgbClr val="C00000"/>
                </a:solidFill>
              </a:rPr>
              <a:t>come by all of this land in the new world</a:t>
            </a:r>
          </a:p>
          <a:p>
            <a:pPr marL="0" indent="0" algn="ctr">
              <a:buNone/>
            </a:pPr>
            <a:r>
              <a:rPr lang="en-US" sz="3600" dirty="0" smtClean="0">
                <a:solidFill>
                  <a:srgbClr val="C00000"/>
                </a:solidFill>
              </a:rPr>
              <a:t> that he was dishing out?</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494916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txBody>
          <a:bodyPr>
            <a:noAutofit/>
          </a:bodyPr>
          <a:lstStyle/>
          <a:p>
            <a:r>
              <a:rPr lang="en-US" sz="2800" dirty="0" smtClean="0"/>
              <a:t>How did the king disperse and administrate this land?</a:t>
            </a:r>
            <a:endParaRPr lang="en-US" sz="28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60590896"/>
              </p:ext>
            </p:extLst>
          </p:nvPr>
        </p:nvGraphicFramePr>
        <p:xfrm>
          <a:off x="457200" y="1295400"/>
          <a:ext cx="8229600" cy="5029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2400" b="1" dirty="0" smtClean="0"/>
                        <a:t>Charter</a:t>
                      </a:r>
                      <a:r>
                        <a:rPr lang="en-US" sz="2400" b="1" baseline="0" dirty="0" smtClean="0"/>
                        <a:t> colony</a:t>
                      </a:r>
                      <a:endParaRPr lang="en-US" sz="2400" b="1" dirty="0"/>
                    </a:p>
                  </a:txBody>
                  <a:tcPr/>
                </a:tc>
                <a:tc>
                  <a:txBody>
                    <a:bodyPr/>
                    <a:lstStyle/>
                    <a:p>
                      <a:pPr algn="ctr"/>
                      <a:r>
                        <a:rPr lang="en-US" sz="2400" b="1" dirty="0" smtClean="0"/>
                        <a:t>Proprietary colony</a:t>
                      </a:r>
                      <a:endParaRPr lang="en-US" sz="2400" b="1" dirty="0"/>
                    </a:p>
                  </a:txBody>
                  <a:tcPr/>
                </a:tc>
                <a:tc>
                  <a:txBody>
                    <a:bodyPr/>
                    <a:lstStyle/>
                    <a:p>
                      <a:pPr algn="ctr"/>
                      <a:r>
                        <a:rPr lang="en-US" sz="2400" b="1" dirty="0" smtClean="0"/>
                        <a:t>Royal colony</a:t>
                      </a:r>
                      <a:endParaRPr lang="en-US" sz="2400" b="1" dirty="0"/>
                    </a:p>
                  </a:txBody>
                  <a:tcPr/>
                </a:tc>
                <a:extLst>
                  <a:ext uri="{0D108BD9-81ED-4DB2-BD59-A6C34878D82A}">
                    <a16:rowId xmlns:a16="http://schemas.microsoft.com/office/drawing/2014/main" val="10000"/>
                  </a:ext>
                </a:extLst>
              </a:tr>
              <a:tr h="370840">
                <a:tc>
                  <a:txBody>
                    <a:bodyPr/>
                    <a:lstStyle/>
                    <a:p>
                      <a:r>
                        <a:rPr lang="en-US" sz="2400" dirty="0" smtClean="0"/>
                        <a:t>Still less direct rule; a trade company administrated</a:t>
                      </a:r>
                      <a:r>
                        <a:rPr lang="en-US" sz="2400" baseline="0" dirty="0" smtClean="0"/>
                        <a:t> affairs</a:t>
                      </a:r>
                      <a:endParaRPr lang="en-US" sz="2400" dirty="0"/>
                    </a:p>
                  </a:txBody>
                  <a:tcPr/>
                </a:tc>
                <a:tc>
                  <a:txBody>
                    <a:bodyPr/>
                    <a:lstStyle/>
                    <a:p>
                      <a:r>
                        <a:rPr lang="en-US" sz="2400" dirty="0" smtClean="0"/>
                        <a:t>Less direct rule;</a:t>
                      </a:r>
                      <a:r>
                        <a:rPr lang="en-US" sz="2400" baseline="0" dirty="0" smtClean="0"/>
                        <a:t> a group appointed by the king controlled the area</a:t>
                      </a:r>
                      <a:endParaRPr lang="en-US" sz="2400" dirty="0"/>
                    </a:p>
                  </a:txBody>
                  <a:tcPr/>
                </a:tc>
                <a:tc>
                  <a:txBody>
                    <a:bodyPr/>
                    <a:lstStyle/>
                    <a:p>
                      <a:r>
                        <a:rPr lang="en-US" sz="2400" dirty="0" smtClean="0"/>
                        <a:t>Direct rule by king</a:t>
                      </a:r>
                      <a:r>
                        <a:rPr lang="en-US" sz="2400" baseline="0" dirty="0" smtClean="0"/>
                        <a:t> through a governor</a:t>
                      </a:r>
                      <a:endParaRPr lang="en-US" sz="2400" dirty="0"/>
                    </a:p>
                  </a:txBody>
                  <a:tcPr/>
                </a:tc>
                <a:extLst>
                  <a:ext uri="{0D108BD9-81ED-4DB2-BD59-A6C34878D82A}">
                    <a16:rowId xmlns:a16="http://schemas.microsoft.com/office/drawing/2014/main" val="10001"/>
                  </a:ext>
                </a:extLst>
              </a:tr>
              <a:tr h="370840">
                <a:tc>
                  <a:txBody>
                    <a:bodyPr/>
                    <a:lstStyle/>
                    <a:p>
                      <a:r>
                        <a:rPr lang="en-US" sz="2400" dirty="0" smtClean="0"/>
                        <a:t>Examples:</a:t>
                      </a:r>
                    </a:p>
                    <a:p>
                      <a:pPr marL="342900" indent="-342900">
                        <a:buFont typeface="Arial" pitchFamily="34" charset="0"/>
                        <a:buChar char="•"/>
                      </a:pPr>
                      <a:r>
                        <a:rPr lang="en-US" sz="2400" dirty="0" smtClean="0"/>
                        <a:t>Virginia</a:t>
                      </a:r>
                    </a:p>
                    <a:p>
                      <a:pPr marL="342900" indent="-342900">
                        <a:buFont typeface="Arial" pitchFamily="34" charset="0"/>
                        <a:buChar char="•"/>
                      </a:pPr>
                      <a:r>
                        <a:rPr lang="en-US" sz="2400" dirty="0" smtClean="0"/>
                        <a:t>Massachusetts</a:t>
                      </a:r>
                    </a:p>
                    <a:p>
                      <a:pPr marL="342900" indent="-342900">
                        <a:buFont typeface="Arial" pitchFamily="34" charset="0"/>
                        <a:buChar char="•"/>
                      </a:pPr>
                      <a:r>
                        <a:rPr lang="en-US" sz="2400" dirty="0" smtClean="0"/>
                        <a:t>Rhode</a:t>
                      </a:r>
                      <a:r>
                        <a:rPr lang="en-US" sz="2400" baseline="0" dirty="0" smtClean="0"/>
                        <a:t> Island</a:t>
                      </a:r>
                    </a:p>
                    <a:p>
                      <a:pPr marL="342900" indent="-342900">
                        <a:buFont typeface="Arial" pitchFamily="34" charset="0"/>
                        <a:buChar char="•"/>
                      </a:pPr>
                      <a:r>
                        <a:rPr lang="en-US" sz="2400" baseline="0" dirty="0" smtClean="0"/>
                        <a:t>Connecticut</a:t>
                      </a:r>
                    </a:p>
                    <a:p>
                      <a:pPr marL="342900" indent="-342900">
                        <a:buFont typeface="Arial" pitchFamily="34" charset="0"/>
                        <a:buChar char="•"/>
                      </a:pPr>
                      <a:endParaRPr lang="en-US" sz="2400" dirty="0"/>
                    </a:p>
                  </a:txBody>
                  <a:tcPr/>
                </a:tc>
                <a:tc>
                  <a:txBody>
                    <a:bodyPr/>
                    <a:lstStyle/>
                    <a:p>
                      <a:r>
                        <a:rPr lang="en-US" sz="2400" dirty="0" smtClean="0"/>
                        <a:t>Examples:</a:t>
                      </a:r>
                    </a:p>
                    <a:p>
                      <a:pPr marL="342900" indent="-342900">
                        <a:buFont typeface="Arial" pitchFamily="34" charset="0"/>
                        <a:buChar char="•"/>
                      </a:pPr>
                      <a:r>
                        <a:rPr lang="en-US" sz="2400" dirty="0" smtClean="0"/>
                        <a:t>New York</a:t>
                      </a:r>
                    </a:p>
                    <a:p>
                      <a:pPr marL="342900" indent="-342900">
                        <a:buFont typeface="Arial" pitchFamily="34" charset="0"/>
                        <a:buChar char="•"/>
                      </a:pPr>
                      <a:r>
                        <a:rPr lang="en-US" sz="2400" dirty="0" smtClean="0"/>
                        <a:t>Pennsylvania</a:t>
                      </a:r>
                    </a:p>
                    <a:p>
                      <a:pPr marL="342900" indent="-342900">
                        <a:buFont typeface="Arial" pitchFamily="34" charset="0"/>
                        <a:buChar char="•"/>
                      </a:pPr>
                      <a:r>
                        <a:rPr lang="en-US" sz="2400" dirty="0" smtClean="0"/>
                        <a:t>Georgia</a:t>
                      </a:r>
                      <a:endParaRPr lang="en-US" sz="2400" dirty="0"/>
                    </a:p>
                  </a:txBody>
                  <a:tcPr/>
                </a:tc>
                <a:tc>
                  <a:txBody>
                    <a:bodyPr/>
                    <a:lstStyle/>
                    <a:p>
                      <a:r>
                        <a:rPr lang="en-US" sz="2400" dirty="0" smtClean="0"/>
                        <a:t>Examples:</a:t>
                      </a:r>
                    </a:p>
                    <a:p>
                      <a:pPr marL="342900" indent="-342900">
                        <a:buFont typeface="Arial" pitchFamily="34" charset="0"/>
                        <a:buChar char="•"/>
                      </a:pPr>
                      <a:r>
                        <a:rPr lang="en-US" sz="2400" dirty="0" smtClean="0"/>
                        <a:t>Virginia</a:t>
                      </a:r>
                    </a:p>
                    <a:p>
                      <a:pPr marL="342900" indent="-342900">
                        <a:buFont typeface="Arial" pitchFamily="34" charset="0"/>
                        <a:buChar char="•"/>
                      </a:pPr>
                      <a:r>
                        <a:rPr lang="en-US" sz="2400" dirty="0" smtClean="0"/>
                        <a:t>Massachusetts</a:t>
                      </a:r>
                    </a:p>
                    <a:p>
                      <a:pPr marL="342900" indent="-342900">
                        <a:buFont typeface="Arial" pitchFamily="34" charset="0"/>
                        <a:buChar char="•"/>
                      </a:pPr>
                      <a:r>
                        <a:rPr lang="en-US" sz="2400" dirty="0" smtClean="0"/>
                        <a:t>New</a:t>
                      </a:r>
                      <a:r>
                        <a:rPr lang="en-US" sz="2400" baseline="0" dirty="0" smtClean="0"/>
                        <a:t> York</a:t>
                      </a:r>
                    </a:p>
                    <a:p>
                      <a:pPr marL="0" indent="0">
                        <a:buFont typeface="Arial" pitchFamily="34" charset="0"/>
                        <a:buNone/>
                      </a:pPr>
                      <a:r>
                        <a:rPr lang="en-US" sz="2000" baseline="0" dirty="0" smtClean="0"/>
                        <a:t>(all became royal later)</a:t>
                      </a:r>
                      <a:endParaRPr lang="en-US" sz="2000" dirty="0" smtClean="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65688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Religious Climate in England</a:t>
            </a:r>
            <a:endParaRPr lang="en-US" dirty="0">
              <a:solidFill>
                <a:srgbClr val="FF0000"/>
              </a:solidFill>
            </a:endParaRPr>
          </a:p>
        </p:txBody>
      </p:sp>
      <p:sp>
        <p:nvSpPr>
          <p:cNvPr id="3" name="Content Placeholder 2"/>
          <p:cNvSpPr>
            <a:spLocks noGrp="1"/>
          </p:cNvSpPr>
          <p:nvPr>
            <p:ph sz="quarter" idx="1"/>
          </p:nvPr>
        </p:nvSpPr>
        <p:spPr>
          <a:xfrm>
            <a:off x="304800" y="1600200"/>
            <a:ext cx="8382000" cy="4525963"/>
          </a:xfrm>
        </p:spPr>
        <p:txBody>
          <a:bodyPr/>
          <a:lstStyle/>
          <a:p>
            <a:r>
              <a:rPr lang="en-US" dirty="0" smtClean="0"/>
              <a:t>What was the Church of England like during this era?</a:t>
            </a:r>
          </a:p>
          <a:p>
            <a:pPr lvl="1"/>
            <a:r>
              <a:rPr lang="en-US" dirty="0" smtClean="0"/>
              <a:t>Very formal and ritualistic</a:t>
            </a:r>
          </a:p>
          <a:p>
            <a:pPr lvl="1"/>
            <a:r>
              <a:rPr lang="en-US" dirty="0"/>
              <a:t>Very similar to Catholicism in theology and practice</a:t>
            </a:r>
          </a:p>
          <a:p>
            <a:pPr lvl="1"/>
            <a:r>
              <a:rPr lang="en-US" dirty="0" smtClean="0"/>
              <a:t>Closely connected to the current power structure</a:t>
            </a:r>
          </a:p>
          <a:p>
            <a:pPr lvl="1"/>
            <a:r>
              <a:rPr lang="en-US" dirty="0" smtClean="0"/>
              <a:t>Harsh and oppressive toward dissidents</a:t>
            </a:r>
          </a:p>
        </p:txBody>
      </p:sp>
    </p:spTree>
    <p:extLst>
      <p:ext uri="{BB962C8B-B14F-4D97-AF65-F5344CB8AC3E}">
        <p14:creationId xmlns:p14="http://schemas.microsoft.com/office/powerpoint/2010/main" val="21990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3937388"/>
            <a:ext cx="2286000" cy="1877437"/>
          </a:xfrm>
          <a:prstGeom prst="rect">
            <a:avLst/>
          </a:prstGeom>
          <a:noFill/>
        </p:spPr>
        <p:txBody>
          <a:bodyPr wrap="square" rtlCol="0">
            <a:spAutoFit/>
          </a:bodyPr>
          <a:lstStyle/>
          <a:p>
            <a:pPr algn="ctr"/>
            <a:r>
              <a:rPr lang="en-US" sz="2400" b="1" dirty="0" smtClean="0">
                <a:latin typeface="Algerian" pitchFamily="82" charset="0"/>
              </a:rPr>
              <a:t>Church </a:t>
            </a:r>
          </a:p>
          <a:p>
            <a:pPr algn="ctr"/>
            <a:r>
              <a:rPr lang="en-US" sz="2400" b="1" dirty="0" smtClean="0">
                <a:latin typeface="Algerian" pitchFamily="82" charset="0"/>
              </a:rPr>
              <a:t>of </a:t>
            </a:r>
          </a:p>
          <a:p>
            <a:pPr algn="ctr"/>
            <a:r>
              <a:rPr lang="en-US" sz="2400" b="1" dirty="0" smtClean="0">
                <a:latin typeface="Algerian" pitchFamily="82" charset="0"/>
              </a:rPr>
              <a:t>England</a:t>
            </a:r>
          </a:p>
          <a:p>
            <a:pPr algn="ctr"/>
            <a:endParaRPr lang="en-US" sz="2400" b="1" dirty="0" smtClean="0"/>
          </a:p>
          <a:p>
            <a:pPr algn="ctr"/>
            <a:r>
              <a:rPr lang="en-US" sz="2000" b="1" dirty="0" smtClean="0"/>
              <a:t>(Anglican Church)</a:t>
            </a:r>
            <a:endParaRPr lang="en-US" sz="2000" b="1" dirty="0"/>
          </a:p>
        </p:txBody>
      </p:sp>
      <p:pic>
        <p:nvPicPr>
          <p:cNvPr id="1026" name="Picture 2" descr="https://upload.wikimedia.org/wikipedia/en/c/c7/Canterbury-Cathedral-Church-of-England-1890-1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8551"/>
            <a:ext cx="3654425" cy="2718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c/c6/Canterbury_grass.jpg/1280px-Canterbury_gra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362200"/>
            <a:ext cx="507999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glican rose.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0143" y="609600"/>
            <a:ext cx="1295726"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64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Dissidents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marL="0" indent="0">
              <a:buNone/>
            </a:pPr>
            <a:r>
              <a:rPr lang="en-US" i="1" dirty="0" smtClean="0"/>
              <a:t>English people unhappy with the status quo of the Anglican Church fell into two basic groups:</a:t>
            </a:r>
          </a:p>
          <a:p>
            <a:pPr marL="514350" indent="-514350">
              <a:buFont typeface="+mj-lt"/>
              <a:buAutoNum type="arabicPeriod"/>
            </a:pPr>
            <a:r>
              <a:rPr lang="en-US" dirty="0" smtClean="0"/>
              <a:t> </a:t>
            </a:r>
            <a:r>
              <a:rPr lang="en-US" u="sng" dirty="0" smtClean="0"/>
              <a:t>Puritans</a:t>
            </a:r>
            <a:r>
              <a:rPr lang="en-US" dirty="0" smtClean="0"/>
              <a:t>—accepted the basic organization of the church but wanted serious reforms in theology and practice</a:t>
            </a:r>
          </a:p>
          <a:p>
            <a:pPr marL="514350" indent="-514350">
              <a:buFont typeface="+mj-lt"/>
              <a:buAutoNum type="arabicPeriod"/>
            </a:pPr>
            <a:r>
              <a:rPr lang="en-US" u="sng" dirty="0" smtClean="0"/>
              <a:t>Separatists</a:t>
            </a:r>
            <a:r>
              <a:rPr lang="en-US" dirty="0" smtClean="0"/>
              <a:t>—more radical than Puritans, they wanted to abandon the entire religious system and establish their own independent congregations</a:t>
            </a:r>
            <a:endParaRPr lang="en-US" dirty="0"/>
          </a:p>
        </p:txBody>
      </p:sp>
    </p:spTree>
    <p:extLst>
      <p:ext uri="{BB962C8B-B14F-4D97-AF65-F5344CB8AC3E}">
        <p14:creationId xmlns:p14="http://schemas.microsoft.com/office/powerpoint/2010/main" val="182086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England Landing #1</a:t>
            </a:r>
            <a:endParaRPr lang="en-US" dirty="0">
              <a:solidFill>
                <a:srgbClr val="FF0000"/>
              </a:solidFill>
            </a:endParaRPr>
          </a:p>
        </p:txBody>
      </p:sp>
      <p:sp>
        <p:nvSpPr>
          <p:cNvPr id="3" name="Content Placeholder 2"/>
          <p:cNvSpPr>
            <a:spLocks noGrp="1"/>
          </p:cNvSpPr>
          <p:nvPr>
            <p:ph sz="quarter" idx="1"/>
          </p:nvPr>
        </p:nvSpPr>
        <p:spPr>
          <a:xfrm>
            <a:off x="533400" y="1371600"/>
            <a:ext cx="8153400" cy="4754563"/>
          </a:xfrm>
        </p:spPr>
        <p:txBody>
          <a:bodyPr/>
          <a:lstStyle/>
          <a:p>
            <a:r>
              <a:rPr lang="en-US" dirty="0" smtClean="0"/>
              <a:t>1620</a:t>
            </a:r>
          </a:p>
          <a:p>
            <a:r>
              <a:rPr lang="en-US" dirty="0" smtClean="0"/>
              <a:t>Pilgrims (part Separatists, part status quo-</a:t>
            </a:r>
            <a:r>
              <a:rPr lang="en-US" dirty="0" err="1" smtClean="0"/>
              <a:t>ers</a:t>
            </a:r>
            <a:r>
              <a:rPr lang="en-US" dirty="0" smtClean="0"/>
              <a:t>)</a:t>
            </a:r>
          </a:p>
          <a:p>
            <a:r>
              <a:rPr lang="en-US" dirty="0" smtClean="0"/>
              <a:t>Arrived on the </a:t>
            </a:r>
            <a:r>
              <a:rPr lang="en-US" i="1" dirty="0" smtClean="0"/>
              <a:t>Mayflower</a:t>
            </a:r>
          </a:p>
          <a:p>
            <a:r>
              <a:rPr lang="en-US" dirty="0" smtClean="0"/>
              <a:t>Established Plymouth Colony</a:t>
            </a:r>
            <a:endParaRPr lang="en-US" dirty="0"/>
          </a:p>
        </p:txBody>
      </p:sp>
      <p:pic>
        <p:nvPicPr>
          <p:cNvPr id="2050" name="Picture 2" descr="MayflowerHarbor.jpg"/>
          <p:cNvPicPr>
            <a:picLocks noChangeAspect="1" noChangeArrowheads="1"/>
          </p:cNvPicPr>
          <p:nvPr/>
        </p:nvPicPr>
        <p:blipFill rotWithShape="1">
          <a:blip r:embed="rId3">
            <a:extLst>
              <a:ext uri="{28A0092B-C50C-407E-A947-70E740481C1C}">
                <a14:useLocalDpi xmlns:a14="http://schemas.microsoft.com/office/drawing/2010/main" val="0"/>
              </a:ext>
            </a:extLst>
          </a:blip>
          <a:srcRect r="37600"/>
          <a:stretch/>
        </p:blipFill>
        <p:spPr bwMode="auto">
          <a:xfrm>
            <a:off x="762000" y="3581400"/>
            <a:ext cx="297180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9/94/Robert_Walter_Weir_-_Embarkation_of_the_Pilgrims_-_Google_Art_Project.jpg/1280px-Robert_Walter_Weir_-_Embarkation_of_the_Pilgrims_-_Google_Art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393233"/>
            <a:ext cx="4442983" cy="295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87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The Mayflower Compact</a:t>
            </a:r>
            <a:endParaRPr lang="en-US" i="1" dirty="0">
              <a:solidFill>
                <a:srgbClr val="FF0000"/>
              </a:solidFill>
            </a:endParaRPr>
          </a:p>
        </p:txBody>
      </p:sp>
      <p:sp>
        <p:nvSpPr>
          <p:cNvPr id="3" name="Content Placeholder 2"/>
          <p:cNvSpPr>
            <a:spLocks noGrp="1"/>
          </p:cNvSpPr>
          <p:nvPr>
            <p:ph sz="quarter" idx="1"/>
          </p:nvPr>
        </p:nvSpPr>
        <p:spPr>
          <a:xfrm>
            <a:off x="457200" y="1295400"/>
            <a:ext cx="8229600" cy="4830763"/>
          </a:xfrm>
        </p:spPr>
        <p:txBody>
          <a:bodyPr/>
          <a:lstStyle/>
          <a:p>
            <a:pPr marL="0" indent="0">
              <a:buNone/>
            </a:pPr>
            <a:r>
              <a:rPr lang="en-US" b="1" dirty="0" smtClean="0"/>
              <a:t>Significance of this document:</a:t>
            </a:r>
          </a:p>
          <a:p>
            <a:r>
              <a:rPr lang="en-US" dirty="0" smtClean="0">
                <a:solidFill>
                  <a:schemeClr val="accent2">
                    <a:lumMod val="75000"/>
                  </a:schemeClr>
                </a:solidFill>
              </a:rPr>
              <a:t>The people impose government on themselves</a:t>
            </a:r>
          </a:p>
          <a:p>
            <a:r>
              <a:rPr lang="en-US" dirty="0" smtClean="0">
                <a:solidFill>
                  <a:schemeClr val="accent2">
                    <a:lumMod val="75000"/>
                  </a:schemeClr>
                </a:solidFill>
              </a:rPr>
              <a:t>Voluntary submission to a government</a:t>
            </a:r>
          </a:p>
          <a:p>
            <a:r>
              <a:rPr lang="en-US" dirty="0" smtClean="0">
                <a:solidFill>
                  <a:schemeClr val="accent2">
                    <a:lumMod val="75000"/>
                  </a:schemeClr>
                </a:solidFill>
              </a:rPr>
              <a:t>Widespread participation</a:t>
            </a:r>
            <a:endParaRPr lang="en-US" dirty="0">
              <a:solidFill>
                <a:schemeClr val="accent2">
                  <a:lumMod val="75000"/>
                </a:schemeClr>
              </a:solidFill>
            </a:endParaRPr>
          </a:p>
        </p:txBody>
      </p:sp>
      <p:pic>
        <p:nvPicPr>
          <p:cNvPr id="5124" name="Picture 4" descr="http://www.historyplace.com/unitedstates/revolution/revgfx/may-compa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088" y="3886200"/>
            <a:ext cx="3830987" cy="28453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pload.wikimedia.org/wikipedia/commons/thumb/6/63/The_Mayflower_Compact_1620_cph.3g07155.jpg/1280px-The_Mayflower_Compact_1620_cph.3g071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6" y="3710781"/>
            <a:ext cx="4237947" cy="298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15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England Landing #2</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1630</a:t>
            </a:r>
          </a:p>
          <a:p>
            <a:r>
              <a:rPr lang="en-US" dirty="0" smtClean="0"/>
              <a:t>Puritans</a:t>
            </a:r>
          </a:p>
          <a:p>
            <a:r>
              <a:rPr lang="en-US" dirty="0" smtClean="0"/>
              <a:t>Arrived on 17 ships</a:t>
            </a:r>
          </a:p>
          <a:p>
            <a:r>
              <a:rPr lang="en-US" dirty="0" smtClean="0"/>
              <a:t>Established Massachusetts Bay Colony</a:t>
            </a:r>
          </a:p>
          <a:p>
            <a:pPr marL="0" indent="0">
              <a:buNone/>
            </a:pPr>
            <a:endParaRPr lang="en-US" dirty="0"/>
          </a:p>
        </p:txBody>
      </p:sp>
      <p:pic>
        <p:nvPicPr>
          <p:cNvPr id="4100" name="Picture 4" descr="http://cache.boston.com/resize/bonzai-fba/Globe_Photo/2010/01/15/1263605264_2706/300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192" y="3972734"/>
            <a:ext cx="1796288" cy="223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3428" y="1600200"/>
            <a:ext cx="2226060" cy="1335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upload.wikimedia.org/wikipedia/commons/4/45/Barnstable_county_189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97729"/>
            <a:ext cx="3276600" cy="304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672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368</TotalTime>
  <Words>758</Words>
  <Application>Microsoft Office PowerPoint</Application>
  <PresentationFormat>On-screen Show (4:3)</PresentationFormat>
  <Paragraphs>130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Algerian</vt:lpstr>
      <vt:lpstr>Arial</vt:lpstr>
      <vt:lpstr>Calibri</vt:lpstr>
      <vt:lpstr>Georgia</vt:lpstr>
      <vt:lpstr>Wingdings</vt:lpstr>
      <vt:lpstr>Wingdings 2</vt:lpstr>
      <vt:lpstr>Civic</vt:lpstr>
      <vt:lpstr>US History: Chapter 2 </vt:lpstr>
      <vt:lpstr>PowerPoint Presentation</vt:lpstr>
      <vt:lpstr>How did the king disperse and administrate this land?</vt:lpstr>
      <vt:lpstr>Religious Climate in England</vt:lpstr>
      <vt:lpstr>PowerPoint Presentation</vt:lpstr>
      <vt:lpstr>Dissidents</vt:lpstr>
      <vt:lpstr>New England Landing #1</vt:lpstr>
      <vt:lpstr>The Mayflower Compact</vt:lpstr>
      <vt:lpstr>New England Landing #2</vt:lpstr>
      <vt:lpstr>Massachusetts Bay and the Indians </vt:lpstr>
      <vt:lpstr>Puritans’ view of native Americans: </vt:lpstr>
      <vt:lpstr>Rhode Island</vt:lpstr>
      <vt:lpstr>Roger Williams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Early English Settlements</dc:title>
  <dc:creator>KMyers</dc:creator>
  <cp:lastModifiedBy>Yvonne Yoder</cp:lastModifiedBy>
  <cp:revision>26</cp:revision>
  <dcterms:created xsi:type="dcterms:W3CDTF">2013-08-19T21:00:07Z</dcterms:created>
  <dcterms:modified xsi:type="dcterms:W3CDTF">2017-11-15T20:42:35Z</dcterms:modified>
</cp:coreProperties>
</file>