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8" r:id="rId3"/>
    <p:sldId id="259" r:id="rId4"/>
    <p:sldId id="257" r:id="rId5"/>
    <p:sldId id="260"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73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4A5949-C4B6-4845-8C89-39F875426634}" type="datetimeFigureOut">
              <a:rPr lang="en-US" smtClean="0"/>
              <a:t>11/14/2017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807331-7AAA-4542-854E-4C78F6D89622}" type="slidenum">
              <a:rPr lang="en-US" smtClean="0"/>
              <a:t>‹#›</a:t>
            </a:fld>
            <a:endParaRPr lang="en-US"/>
          </a:p>
        </p:txBody>
      </p:sp>
    </p:spTree>
    <p:extLst>
      <p:ext uri="{BB962C8B-B14F-4D97-AF65-F5344CB8AC3E}">
        <p14:creationId xmlns:p14="http://schemas.microsoft.com/office/powerpoint/2010/main" val="1761166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a:t>
            </a:r>
            <a:r>
              <a:rPr lang="en-US" baseline="0" dirty="0" smtClean="0"/>
              <a:t> a map of Europe in the middle ages, showing its many countries and the way power was divided.</a:t>
            </a:r>
            <a:endParaRPr lang="en-US" dirty="0"/>
          </a:p>
        </p:txBody>
      </p:sp>
      <p:sp>
        <p:nvSpPr>
          <p:cNvPr id="4" name="Slide Number Placeholder 3"/>
          <p:cNvSpPr>
            <a:spLocks noGrp="1"/>
          </p:cNvSpPr>
          <p:nvPr>
            <p:ph type="sldNum" sz="quarter" idx="10"/>
          </p:nvPr>
        </p:nvSpPr>
        <p:spPr/>
        <p:txBody>
          <a:bodyPr/>
          <a:lstStyle/>
          <a:p>
            <a:fld id="{31807331-7AAA-4542-854E-4C78F6D89622}" type="slidenum">
              <a:rPr lang="en-US" smtClean="0"/>
              <a:t>4</a:t>
            </a:fld>
            <a:endParaRPr lang="en-US"/>
          </a:p>
        </p:txBody>
      </p:sp>
    </p:spTree>
    <p:extLst>
      <p:ext uri="{BB962C8B-B14F-4D97-AF65-F5344CB8AC3E}">
        <p14:creationId xmlns:p14="http://schemas.microsoft.com/office/powerpoint/2010/main" val="3943807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picture.</a:t>
            </a:r>
            <a:endParaRPr lang="en-US" dirty="0"/>
          </a:p>
        </p:txBody>
      </p:sp>
      <p:sp>
        <p:nvSpPr>
          <p:cNvPr id="4" name="Slide Number Placeholder 3"/>
          <p:cNvSpPr>
            <a:spLocks noGrp="1"/>
          </p:cNvSpPr>
          <p:nvPr>
            <p:ph type="sldNum" sz="quarter" idx="10"/>
          </p:nvPr>
        </p:nvSpPr>
        <p:spPr/>
        <p:txBody>
          <a:bodyPr/>
          <a:lstStyle/>
          <a:p>
            <a:fld id="{31807331-7AAA-4542-854E-4C78F6D89622}" type="slidenum">
              <a:rPr lang="en-US" smtClean="0"/>
              <a:t>5</a:t>
            </a:fld>
            <a:endParaRPr lang="en-US"/>
          </a:p>
        </p:txBody>
      </p:sp>
    </p:spTree>
    <p:extLst>
      <p:ext uri="{BB962C8B-B14F-4D97-AF65-F5344CB8AC3E}">
        <p14:creationId xmlns:p14="http://schemas.microsoft.com/office/powerpoint/2010/main" val="2288399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3DF3CA71-658A-4055-9091-E8643935DD9F}" type="datetimeFigureOut">
              <a:rPr lang="en-US" smtClean="0"/>
              <a:t>11/14/2017</a:t>
            </a:fld>
            <a:endParaRPr lang="en-US"/>
          </a:p>
        </p:txBody>
      </p:sp>
      <p:sp>
        <p:nvSpPr>
          <p:cNvPr id="23" name="Slide Number Placeholder 22"/>
          <p:cNvSpPr>
            <a:spLocks noGrp="1"/>
          </p:cNvSpPr>
          <p:nvPr>
            <p:ph type="sldNum" sz="quarter" idx="11"/>
          </p:nvPr>
        </p:nvSpPr>
        <p:spPr/>
        <p:txBody>
          <a:bodyPr/>
          <a:lstStyle/>
          <a:p>
            <a:fld id="{72511B44-474D-4C96-A26A-55C47778E31A}"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3CA71-658A-4055-9091-E8643935DD9F}"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11B44-474D-4C96-A26A-55C47778E31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3CA71-658A-4055-9091-E8643935DD9F}"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11B44-474D-4C96-A26A-55C47778E31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3DF3CA71-658A-4055-9091-E8643935DD9F}" type="datetimeFigureOut">
              <a:rPr lang="en-US" smtClean="0"/>
              <a:t>11/14/2017</a:t>
            </a:fld>
            <a:endParaRPr lang="en-US"/>
          </a:p>
        </p:txBody>
      </p:sp>
      <p:sp>
        <p:nvSpPr>
          <p:cNvPr id="19" name="Slide Number Placeholder 18"/>
          <p:cNvSpPr>
            <a:spLocks noGrp="1"/>
          </p:cNvSpPr>
          <p:nvPr>
            <p:ph type="sldNum" sz="quarter" idx="15"/>
          </p:nvPr>
        </p:nvSpPr>
        <p:spPr/>
        <p:txBody>
          <a:bodyPr/>
          <a:lstStyle/>
          <a:p>
            <a:fld id="{72511B44-474D-4C96-A26A-55C47778E31A}"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3DF3CA71-658A-4055-9091-E8643935DD9F}" type="datetimeFigureOut">
              <a:rPr lang="en-US" smtClean="0"/>
              <a:t>11/14/2017</a:t>
            </a:fld>
            <a:endParaRPr lang="en-US"/>
          </a:p>
        </p:txBody>
      </p:sp>
      <p:sp>
        <p:nvSpPr>
          <p:cNvPr id="20" name="Slide Number Placeholder 19"/>
          <p:cNvSpPr>
            <a:spLocks noGrp="1"/>
          </p:cNvSpPr>
          <p:nvPr>
            <p:ph type="sldNum" sz="quarter" idx="11"/>
          </p:nvPr>
        </p:nvSpPr>
        <p:spPr/>
        <p:txBody>
          <a:bodyPr/>
          <a:lstStyle/>
          <a:p>
            <a:fld id="{72511B44-474D-4C96-A26A-55C47778E31A}"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3DF3CA71-658A-4055-9091-E8643935DD9F}" type="datetimeFigureOut">
              <a:rPr lang="en-US" smtClean="0"/>
              <a:t>11/14/2017</a:t>
            </a:fld>
            <a:endParaRPr lang="en-US"/>
          </a:p>
        </p:txBody>
      </p:sp>
      <p:sp>
        <p:nvSpPr>
          <p:cNvPr id="25" name="Slide Number Placeholder 24"/>
          <p:cNvSpPr>
            <a:spLocks noGrp="1"/>
          </p:cNvSpPr>
          <p:nvPr>
            <p:ph type="sldNum" sz="quarter" idx="16"/>
          </p:nvPr>
        </p:nvSpPr>
        <p:spPr/>
        <p:txBody>
          <a:bodyPr/>
          <a:lstStyle/>
          <a:p>
            <a:fld id="{72511B44-474D-4C96-A26A-55C47778E31A}"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3DF3CA71-658A-4055-9091-E8643935DD9F}" type="datetimeFigureOut">
              <a:rPr lang="en-US" smtClean="0"/>
              <a:t>11/14/2017</a:t>
            </a:fld>
            <a:endParaRPr lang="en-US"/>
          </a:p>
        </p:txBody>
      </p:sp>
      <p:sp>
        <p:nvSpPr>
          <p:cNvPr id="24" name="Slide Number Placeholder 23"/>
          <p:cNvSpPr>
            <a:spLocks noGrp="1"/>
          </p:cNvSpPr>
          <p:nvPr>
            <p:ph type="sldNum" sz="quarter" idx="17"/>
          </p:nvPr>
        </p:nvSpPr>
        <p:spPr/>
        <p:txBody>
          <a:bodyPr/>
          <a:lstStyle/>
          <a:p>
            <a:fld id="{72511B44-474D-4C96-A26A-55C47778E31A}"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3DF3CA71-658A-4055-9091-E8643935DD9F}" type="datetimeFigureOut">
              <a:rPr lang="en-US" smtClean="0"/>
              <a:t>11/14/2017</a:t>
            </a:fld>
            <a:endParaRPr lang="en-US"/>
          </a:p>
        </p:txBody>
      </p:sp>
      <p:sp>
        <p:nvSpPr>
          <p:cNvPr id="14" name="Slide Number Placeholder 13"/>
          <p:cNvSpPr>
            <a:spLocks noGrp="1"/>
          </p:cNvSpPr>
          <p:nvPr>
            <p:ph type="sldNum" sz="quarter" idx="11"/>
          </p:nvPr>
        </p:nvSpPr>
        <p:spPr/>
        <p:txBody>
          <a:bodyPr/>
          <a:lstStyle/>
          <a:p>
            <a:fld id="{72511B44-474D-4C96-A26A-55C47778E31A}"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3DF3CA71-658A-4055-9091-E8643935DD9F}" type="datetimeFigureOut">
              <a:rPr lang="en-US" smtClean="0"/>
              <a:t>11/14/2017</a:t>
            </a:fld>
            <a:endParaRPr lang="en-US"/>
          </a:p>
        </p:txBody>
      </p:sp>
      <p:sp>
        <p:nvSpPr>
          <p:cNvPr id="12" name="Slide Number Placeholder 11"/>
          <p:cNvSpPr>
            <a:spLocks noGrp="1"/>
          </p:cNvSpPr>
          <p:nvPr>
            <p:ph type="sldNum" sz="quarter" idx="11"/>
          </p:nvPr>
        </p:nvSpPr>
        <p:spPr/>
        <p:txBody>
          <a:bodyPr/>
          <a:lstStyle/>
          <a:p>
            <a:fld id="{72511B44-474D-4C96-A26A-55C47778E31A}"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3DF3CA71-658A-4055-9091-E8643935DD9F}" type="datetimeFigureOut">
              <a:rPr lang="en-US" smtClean="0"/>
              <a:t>11/14/2017</a:t>
            </a:fld>
            <a:endParaRPr lang="en-US"/>
          </a:p>
        </p:txBody>
      </p:sp>
      <p:sp>
        <p:nvSpPr>
          <p:cNvPr id="18" name="Slide Number Placeholder 17"/>
          <p:cNvSpPr>
            <a:spLocks noGrp="1"/>
          </p:cNvSpPr>
          <p:nvPr>
            <p:ph type="sldNum" sz="quarter" idx="16"/>
          </p:nvPr>
        </p:nvSpPr>
        <p:spPr/>
        <p:txBody>
          <a:bodyPr/>
          <a:lstStyle/>
          <a:p>
            <a:fld id="{72511B44-474D-4C96-A26A-55C47778E31A}"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3DF3CA71-658A-4055-9091-E8643935DD9F}" type="datetimeFigureOut">
              <a:rPr lang="en-US" smtClean="0"/>
              <a:t>11/14/2017</a:t>
            </a:fld>
            <a:endParaRPr lang="en-US"/>
          </a:p>
        </p:txBody>
      </p:sp>
      <p:sp>
        <p:nvSpPr>
          <p:cNvPr id="20" name="Slide Number Placeholder 19"/>
          <p:cNvSpPr>
            <a:spLocks noGrp="1"/>
          </p:cNvSpPr>
          <p:nvPr>
            <p:ph type="sldNum" sz="quarter" idx="15"/>
          </p:nvPr>
        </p:nvSpPr>
        <p:spPr/>
        <p:txBody>
          <a:bodyPr/>
          <a:lstStyle/>
          <a:p>
            <a:fld id="{72511B44-474D-4C96-A26A-55C47778E31A}"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3DF3CA71-658A-4055-9091-E8643935DD9F}" type="datetimeFigureOut">
              <a:rPr lang="en-US" smtClean="0"/>
              <a:t>11/14/2017</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72511B44-474D-4C96-A26A-55C47778E31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World History 9a</a:t>
            </a:r>
            <a:endParaRPr lang="en-US" dirty="0"/>
          </a:p>
        </p:txBody>
      </p:sp>
      <p:sp>
        <p:nvSpPr>
          <p:cNvPr id="2" name="Title 1"/>
          <p:cNvSpPr>
            <a:spLocks noGrp="1"/>
          </p:cNvSpPr>
          <p:nvPr>
            <p:ph type="title"/>
          </p:nvPr>
        </p:nvSpPr>
        <p:spPr/>
        <p:txBody>
          <a:bodyPr/>
          <a:lstStyle/>
          <a:p>
            <a:r>
              <a:rPr lang="en-US" dirty="0" smtClean="0">
                <a:solidFill>
                  <a:srgbClr val="00B0F0"/>
                </a:solidFill>
              </a:rPr>
              <a:t>Pope vs. King</a:t>
            </a:r>
            <a:endParaRPr lang="en-US" dirty="0">
              <a:solidFill>
                <a:srgbClr val="00B0F0"/>
              </a:solidFill>
            </a:endParaRPr>
          </a:p>
        </p:txBody>
      </p:sp>
    </p:spTree>
    <p:extLst>
      <p:ext uri="{BB962C8B-B14F-4D97-AF65-F5344CB8AC3E}">
        <p14:creationId xmlns:p14="http://schemas.microsoft.com/office/powerpoint/2010/main" val="86814827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285750" indent="-285750">
              <a:buFont typeface="Arial" panose="020B0604020202020204" pitchFamily="34" charset="0"/>
              <a:buChar char="•"/>
            </a:pPr>
            <a:r>
              <a:rPr lang="en-US" sz="2800" dirty="0" smtClean="0"/>
              <a:t>In medieval Europe, a great contest between the church and state or the pope and the kings for the upper hand lasted for hundreds of years.</a:t>
            </a:r>
          </a:p>
          <a:p>
            <a:pPr marL="285750" indent="-285750">
              <a:buFont typeface="Arial" panose="020B0604020202020204" pitchFamily="34" charset="0"/>
              <a:buChar char="•"/>
            </a:pPr>
            <a:r>
              <a:rPr lang="en-US" sz="2800" dirty="0" smtClean="0"/>
              <a:t>They each saw each other as legitimate, but disagreed over which one belonged at the top of the flagpole. </a:t>
            </a:r>
          </a:p>
          <a:p>
            <a:pPr marL="285750" indent="-285750">
              <a:buFont typeface="Arial" panose="020B0604020202020204" pitchFamily="34" charset="0"/>
              <a:buChar char="•"/>
            </a:pPr>
            <a:r>
              <a:rPr lang="en-US" sz="2800" dirty="0" smtClean="0"/>
              <a:t>Over the years, the church steadily gained power until it emerged on top</a:t>
            </a:r>
            <a:endParaRPr lang="en-US" sz="2800" dirty="0"/>
          </a:p>
        </p:txBody>
      </p:sp>
      <p:sp>
        <p:nvSpPr>
          <p:cNvPr id="3" name="Title 2"/>
          <p:cNvSpPr>
            <a:spLocks noGrp="1"/>
          </p:cNvSpPr>
          <p:nvPr>
            <p:ph type="title"/>
          </p:nvPr>
        </p:nvSpPr>
        <p:spPr/>
        <p:txBody>
          <a:bodyPr/>
          <a:lstStyle/>
          <a:p>
            <a:r>
              <a:rPr lang="en-US" dirty="0" smtClean="0">
                <a:solidFill>
                  <a:srgbClr val="00B0F0"/>
                </a:solidFill>
              </a:rPr>
              <a:t>Overview</a:t>
            </a:r>
            <a:endParaRPr lang="en-US" dirty="0">
              <a:solidFill>
                <a:srgbClr val="00B0F0"/>
              </a:solidFill>
            </a:endParaRPr>
          </a:p>
        </p:txBody>
      </p:sp>
    </p:spTree>
    <p:extLst>
      <p:ext uri="{BB962C8B-B14F-4D97-AF65-F5344CB8AC3E}">
        <p14:creationId xmlns:p14="http://schemas.microsoft.com/office/powerpoint/2010/main" val="3902642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285750" indent="-285750">
              <a:buFont typeface="Arial" panose="020B0604020202020204" pitchFamily="34" charset="0"/>
              <a:buChar char="•"/>
            </a:pPr>
            <a:r>
              <a:rPr lang="en-US" sz="2800" dirty="0" smtClean="0"/>
              <a:t>Control of land</a:t>
            </a:r>
          </a:p>
          <a:p>
            <a:pPr marL="285750" indent="-285750">
              <a:buFont typeface="Arial" panose="020B0604020202020204" pitchFamily="34" charset="0"/>
              <a:buChar char="•"/>
            </a:pPr>
            <a:r>
              <a:rPr lang="en-US" sz="2800" dirty="0" smtClean="0"/>
              <a:t>Taxes and other financial favors</a:t>
            </a:r>
          </a:p>
          <a:p>
            <a:pPr marL="285750" indent="-285750">
              <a:buFont typeface="Arial" panose="020B0604020202020204" pitchFamily="34" charset="0"/>
              <a:buChar char="•"/>
            </a:pPr>
            <a:r>
              <a:rPr lang="en-US" sz="2800" dirty="0" smtClean="0"/>
              <a:t>Appointment of church officials</a:t>
            </a:r>
            <a:endParaRPr lang="en-US" sz="2800" dirty="0"/>
          </a:p>
        </p:txBody>
      </p:sp>
      <p:sp>
        <p:nvSpPr>
          <p:cNvPr id="3" name="Title 2"/>
          <p:cNvSpPr>
            <a:spLocks noGrp="1"/>
          </p:cNvSpPr>
          <p:nvPr>
            <p:ph type="title"/>
          </p:nvPr>
        </p:nvSpPr>
        <p:spPr/>
        <p:txBody>
          <a:bodyPr>
            <a:normAutofit/>
          </a:bodyPr>
          <a:lstStyle/>
          <a:p>
            <a:r>
              <a:rPr lang="en-US" sz="4400" dirty="0" smtClean="0">
                <a:solidFill>
                  <a:srgbClr val="00B0F0"/>
                </a:solidFill>
              </a:rPr>
              <a:t>The Issues</a:t>
            </a:r>
            <a:endParaRPr lang="en-US" sz="4400" dirty="0">
              <a:solidFill>
                <a:srgbClr val="00B0F0"/>
              </a:solidFill>
            </a:endParaRPr>
          </a:p>
        </p:txBody>
      </p:sp>
    </p:spTree>
    <p:extLst>
      <p:ext uri="{BB962C8B-B14F-4D97-AF65-F5344CB8AC3E}">
        <p14:creationId xmlns:p14="http://schemas.microsoft.com/office/powerpoint/2010/main" val="3914088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8382000" y="1676400"/>
            <a:ext cx="5357673" cy="4724400"/>
          </a:xfrm>
        </p:spPr>
        <p:txBody>
          <a:bodyPr/>
          <a:lstStyle/>
          <a:p>
            <a:r>
              <a:rPr lang="en-US" dirty="0" smtClean="0">
                <a:solidFill>
                  <a:srgbClr val="FF0000"/>
                </a:solidFill>
              </a:rPr>
              <a:t>Use this map to talk about the way that churches became such a heated battleground between kings and the pope.  Suppose a noble in the kingdom of Savoy granted a fief to the church and the church used the fief to make wine and therefore profits.  Who is going to benefit from those profits—the king or the pope?  Who is going to get the tax money from that property?  If the priest/bishop is loyal to the king, funds will flow his way; if he is loyal to the pope , funds will flow his way.  Whoever has the power to appoint these men to these positions will be the one who benefits.</a:t>
            </a:r>
            <a:endParaRPr lang="en-US" dirty="0">
              <a:solidFill>
                <a:srgbClr val="FF0000"/>
              </a:solidFill>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5934391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dirty="0"/>
          </a:p>
        </p:txBody>
      </p:sp>
      <p:sp>
        <p:nvSpPr>
          <p:cNvPr id="3" name="Title 2"/>
          <p:cNvSpPr>
            <a:spLocks noGrp="1"/>
          </p:cNvSpPr>
          <p:nvPr>
            <p:ph type="title"/>
          </p:nvPr>
        </p:nvSpPr>
        <p:spPr/>
        <p:txBody>
          <a:bodyPr/>
          <a:lstStyle/>
          <a:p>
            <a:r>
              <a:rPr lang="en-US" b="1" dirty="0" smtClean="0">
                <a:solidFill>
                  <a:srgbClr val="00B0F0"/>
                </a:solidFill>
              </a:rPr>
              <a:t>Henry IV and Gregory VII</a:t>
            </a:r>
            <a:endParaRPr lang="en-US" b="1" dirty="0">
              <a:solidFill>
                <a:srgbClr val="00B0F0"/>
              </a:solidFill>
            </a:endParaRPr>
          </a:p>
        </p:txBody>
      </p:sp>
    </p:spTree>
    <p:extLst>
      <p:ext uri="{BB962C8B-B14F-4D97-AF65-F5344CB8AC3E}">
        <p14:creationId xmlns:p14="http://schemas.microsoft.com/office/powerpoint/2010/main" val="803966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400" dirty="0" smtClean="0"/>
              <a:t>The papacy reached its greatest power under Pope Innocent III.</a:t>
            </a:r>
            <a:endParaRPr lang="en-US" sz="2400" dirty="0"/>
          </a:p>
        </p:txBody>
      </p:sp>
      <p:sp>
        <p:nvSpPr>
          <p:cNvPr id="3" name="Title 2"/>
          <p:cNvSpPr>
            <a:spLocks noGrp="1"/>
          </p:cNvSpPr>
          <p:nvPr>
            <p:ph type="title"/>
          </p:nvPr>
        </p:nvSpPr>
        <p:spPr/>
        <p:txBody>
          <a:bodyPr/>
          <a:lstStyle/>
          <a:p>
            <a:r>
              <a:rPr lang="en-US" b="1" dirty="0" smtClean="0">
                <a:solidFill>
                  <a:srgbClr val="00B0F0"/>
                </a:solidFill>
              </a:rPr>
              <a:t>Pope Innocent III (1200)</a:t>
            </a:r>
            <a:endParaRPr lang="en-US" b="1" dirty="0">
              <a:solidFill>
                <a:srgbClr val="00B0F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2057400"/>
            <a:ext cx="3582238" cy="4505960"/>
          </a:xfrm>
          <a:prstGeom prst="rect">
            <a:avLst/>
          </a:prstGeom>
        </p:spPr>
      </p:pic>
    </p:spTree>
    <p:extLst>
      <p:ext uri="{BB962C8B-B14F-4D97-AF65-F5344CB8AC3E}">
        <p14:creationId xmlns:p14="http://schemas.microsoft.com/office/powerpoint/2010/main" val="4116540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lvl="0" indent="-342900">
              <a:buFont typeface="+mj-lt"/>
              <a:buAutoNum type="arabicPeriod"/>
            </a:pPr>
            <a:r>
              <a:rPr lang="en-US" sz="2400" dirty="0"/>
              <a:t>Excommunication:  depriving a person of the sacraments and fellowship of the church and, in Catholic theology, of eternal salvation</a:t>
            </a:r>
          </a:p>
          <a:p>
            <a:pPr marL="342900" lvl="0" indent="-342900">
              <a:buFont typeface="+mj-lt"/>
              <a:buAutoNum type="arabicPeriod"/>
            </a:pPr>
            <a:r>
              <a:rPr lang="en-US" sz="2400" dirty="0"/>
              <a:t>Interdict:  suspending all public church services in a region, putting pressure on a group of people to submit to the pope or run the risk of offending God</a:t>
            </a:r>
          </a:p>
          <a:p>
            <a:pPr marL="342900" lvl="0" indent="-342900">
              <a:buFont typeface="+mj-lt"/>
              <a:buAutoNum type="arabicPeriod"/>
            </a:pPr>
            <a:r>
              <a:rPr lang="en-US" sz="2400" dirty="0"/>
              <a:t>Inquisition:  a church court designed to find and eliminate heretics</a:t>
            </a:r>
          </a:p>
          <a:p>
            <a:endParaRPr lang="en-US" dirty="0"/>
          </a:p>
        </p:txBody>
      </p:sp>
      <p:sp>
        <p:nvSpPr>
          <p:cNvPr id="3" name="Title 2"/>
          <p:cNvSpPr>
            <a:spLocks noGrp="1"/>
          </p:cNvSpPr>
          <p:nvPr>
            <p:ph type="title"/>
          </p:nvPr>
        </p:nvSpPr>
        <p:spPr/>
        <p:txBody>
          <a:bodyPr/>
          <a:lstStyle/>
          <a:p>
            <a:r>
              <a:rPr lang="en-US" b="1" dirty="0" smtClean="0">
                <a:solidFill>
                  <a:srgbClr val="00B0F0"/>
                </a:solidFill>
              </a:rPr>
              <a:t>The Pope’s Weapons</a:t>
            </a:r>
            <a:endParaRPr lang="en-US" b="1" dirty="0">
              <a:solidFill>
                <a:srgbClr val="00B0F0"/>
              </a:solidFill>
            </a:endParaRPr>
          </a:p>
        </p:txBody>
      </p:sp>
    </p:spTree>
    <p:extLst>
      <p:ext uri="{BB962C8B-B14F-4D97-AF65-F5344CB8AC3E}">
        <p14:creationId xmlns:p14="http://schemas.microsoft.com/office/powerpoint/2010/main" val="455697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Mylar</Template>
  <TotalTime>343</TotalTime>
  <Words>319</Words>
  <Application>Microsoft Office PowerPoint</Application>
  <PresentationFormat>On-screen Show (4:3)</PresentationFormat>
  <Paragraphs>22</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Corbel</vt:lpstr>
      <vt:lpstr>Tahoma</vt:lpstr>
      <vt:lpstr>Tunga</vt:lpstr>
      <vt:lpstr>Mylar</vt:lpstr>
      <vt:lpstr>Pope vs. King</vt:lpstr>
      <vt:lpstr>Overview</vt:lpstr>
      <vt:lpstr>The Issues</vt:lpstr>
      <vt:lpstr>PowerPoint Presentation</vt:lpstr>
      <vt:lpstr>Henry IV and Gregory VII</vt:lpstr>
      <vt:lpstr>Pope Innocent III (1200)</vt:lpstr>
      <vt:lpstr>The Pope’s Weapons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KMyers</dc:creator>
  <cp:lastModifiedBy>Yvonne Yoder</cp:lastModifiedBy>
  <cp:revision>12</cp:revision>
  <dcterms:created xsi:type="dcterms:W3CDTF">2014-10-30T11:33:46Z</dcterms:created>
  <dcterms:modified xsi:type="dcterms:W3CDTF">2017-11-14T19:47:14Z</dcterms:modified>
</cp:coreProperties>
</file>